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56" r:id="rId5"/>
    <p:sldId id="260" r:id="rId6"/>
    <p:sldId id="259" r:id="rId7"/>
    <p:sldId id="258" r:id="rId8"/>
    <p:sldId id="281" r:id="rId9"/>
    <p:sldId id="268" r:id="rId10"/>
    <p:sldId id="277" r:id="rId11"/>
    <p:sldId id="278" r:id="rId12"/>
    <p:sldId id="273" r:id="rId13"/>
    <p:sldId id="270" r:id="rId14"/>
    <p:sldId id="269" r:id="rId15"/>
    <p:sldId id="292" r:id="rId16"/>
    <p:sldId id="289" r:id="rId17"/>
    <p:sldId id="291" r:id="rId18"/>
    <p:sldId id="274" r:id="rId19"/>
    <p:sldId id="294" r:id="rId20"/>
    <p:sldId id="257" r:id="rId21"/>
    <p:sldId id="293" r:id="rId22"/>
    <p:sldId id="283" r:id="rId23"/>
    <p:sldId id="272" r:id="rId24"/>
    <p:sldId id="295" r:id="rId25"/>
    <p:sldId id="287" r:id="rId26"/>
    <p:sldId id="288" r:id="rId27"/>
    <p:sldId id="285" r:id="rId28"/>
    <p:sldId id="280" r:id="rId29"/>
    <p:sldId id="298" r:id="rId30"/>
    <p:sldId id="297" r:id="rId31"/>
    <p:sldId id="299" r:id="rId32"/>
    <p:sldId id="282" r:id="rId33"/>
    <p:sldId id="284" r:id="rId34"/>
    <p:sldId id="290" r:id="rId35"/>
    <p:sldId id="265" r:id="rId36"/>
    <p:sldId id="279" r:id="rId37"/>
    <p:sldId id="286" r:id="rId38"/>
    <p:sldId id="262" r:id="rId39"/>
    <p:sldId id="267" r:id="rId4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12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0007"/>
    <a:srgbClr val="FFC1C1"/>
    <a:srgbClr val="4ECB5C"/>
    <a:srgbClr val="E3E3E3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13CC4-F7FF-B04D-9DAE-4DAD90B7C4F6}" v="4" dt="2024-07-31T18:28:34.161"/>
    <p1510:client id="{CE2B7E2B-6D0A-FB4F-AC13-8BA8E7CD8EC1}" v="30" dt="2024-07-31T13:11:54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4789"/>
  </p:normalViewPr>
  <p:slideViewPr>
    <p:cSldViewPr snapToGrid="0">
      <p:cViewPr varScale="1">
        <p:scale>
          <a:sx n="68" d="100"/>
          <a:sy n="68" d="100"/>
        </p:scale>
        <p:origin x="942" y="66"/>
      </p:cViewPr>
      <p:guideLst>
        <p:guide pos="411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biani, Camila (BUE-FUB)" userId="39c6b335-c3a3-4aa0-a418-9d776b226a22" providerId="ADAL" clId="{14213CC4-F7FF-B04D-9DAE-4DAD90B7C4F6}"/>
    <pc:docChg chg="undo custSel modSld modMainMaster">
      <pc:chgData name="Balbiani, Camila (BUE-FUB)" userId="39c6b335-c3a3-4aa0-a418-9d776b226a22" providerId="ADAL" clId="{14213CC4-F7FF-B04D-9DAE-4DAD90B7C4F6}" dt="2024-07-31T18:29:07.194" v="25" actId="1076"/>
      <pc:docMkLst>
        <pc:docMk/>
      </pc:docMkLst>
      <pc:sldChg chg="modSp mod">
        <pc:chgData name="Balbiani, Camila (BUE-FUB)" userId="39c6b335-c3a3-4aa0-a418-9d776b226a22" providerId="ADAL" clId="{14213CC4-F7FF-B04D-9DAE-4DAD90B7C4F6}" dt="2024-07-31T18:29:07.194" v="25" actId="1076"/>
        <pc:sldMkLst>
          <pc:docMk/>
          <pc:sldMk cId="991833931" sldId="257"/>
        </pc:sldMkLst>
        <pc:spChg chg="mod">
          <ac:chgData name="Balbiani, Camila (BUE-FUB)" userId="39c6b335-c3a3-4aa0-a418-9d776b226a22" providerId="ADAL" clId="{14213CC4-F7FF-B04D-9DAE-4DAD90B7C4F6}" dt="2024-07-31T18:29:07.194" v="25" actId="1076"/>
          <ac:spMkLst>
            <pc:docMk/>
            <pc:sldMk cId="991833931" sldId="257"/>
            <ac:spMk id="2" creationId="{40E22E53-E3F7-1437-652D-586BDC99A7F8}"/>
          </ac:spMkLst>
        </pc:spChg>
        <pc:spChg chg="mod">
          <ac:chgData name="Balbiani, Camila (BUE-FUB)" userId="39c6b335-c3a3-4aa0-a418-9d776b226a22" providerId="ADAL" clId="{14213CC4-F7FF-B04D-9DAE-4DAD90B7C4F6}" dt="2024-07-31T18:29:07.194" v="25" actId="1076"/>
          <ac:spMkLst>
            <pc:docMk/>
            <pc:sldMk cId="991833931" sldId="257"/>
            <ac:spMk id="5" creationId="{EA8DB5F6-929A-32CA-87B8-D845F448643D}"/>
          </ac:spMkLst>
        </pc:spChg>
      </pc:sldChg>
      <pc:sldChg chg="modSp mod">
        <pc:chgData name="Balbiani, Camila (BUE-FUB)" userId="39c6b335-c3a3-4aa0-a418-9d776b226a22" providerId="ADAL" clId="{14213CC4-F7FF-B04D-9DAE-4DAD90B7C4F6}" dt="2024-07-31T18:28:54.585" v="24" actId="1076"/>
        <pc:sldMkLst>
          <pc:docMk/>
          <pc:sldMk cId="1217222714" sldId="258"/>
        </pc:sldMkLst>
        <pc:spChg chg="mod">
          <ac:chgData name="Balbiani, Camila (BUE-FUB)" userId="39c6b335-c3a3-4aa0-a418-9d776b226a22" providerId="ADAL" clId="{14213CC4-F7FF-B04D-9DAE-4DAD90B7C4F6}" dt="2024-07-31T18:28:54.585" v="24" actId="1076"/>
          <ac:spMkLst>
            <pc:docMk/>
            <pc:sldMk cId="1217222714" sldId="258"/>
            <ac:spMk id="3" creationId="{0F9D7329-1BEB-8EF4-AB91-310367D63F84}"/>
          </ac:spMkLst>
        </pc:spChg>
        <pc:spChg chg="mod">
          <ac:chgData name="Balbiani, Camila (BUE-FUB)" userId="39c6b335-c3a3-4aa0-a418-9d776b226a22" providerId="ADAL" clId="{14213CC4-F7FF-B04D-9DAE-4DAD90B7C4F6}" dt="2024-07-31T18:28:54.585" v="24" actId="1076"/>
          <ac:spMkLst>
            <pc:docMk/>
            <pc:sldMk cId="1217222714" sldId="258"/>
            <ac:spMk id="4" creationId="{B7A32E2F-A4AD-82D6-5C34-DEB66AE2C2E9}"/>
          </ac:spMkLst>
        </pc:spChg>
      </pc:sldChg>
      <pc:sldMasterChg chg="modSldLayout">
        <pc:chgData name="Balbiani, Camila (BUE-FUB)" userId="39c6b335-c3a3-4aa0-a418-9d776b226a22" providerId="ADAL" clId="{14213CC4-F7FF-B04D-9DAE-4DAD90B7C4F6}" dt="2024-07-31T18:28:37.102" v="23" actId="14100"/>
        <pc:sldMasterMkLst>
          <pc:docMk/>
          <pc:sldMasterMk cId="4007060855" sldId="2147483648"/>
        </pc:sldMasterMkLst>
        <pc:sldLayoutChg chg="addSp delSp modSp mod">
          <pc:chgData name="Balbiani, Camila (BUE-FUB)" userId="39c6b335-c3a3-4aa0-a418-9d776b226a22" providerId="ADAL" clId="{14213CC4-F7FF-B04D-9DAE-4DAD90B7C4F6}" dt="2024-07-31T18:28:37.102" v="23" actId="14100"/>
          <pc:sldLayoutMkLst>
            <pc:docMk/>
            <pc:sldMasterMk cId="4007060855" sldId="2147483648"/>
            <pc:sldLayoutMk cId="3362816171" sldId="2147483650"/>
          </pc:sldLayoutMkLst>
          <pc:picChg chg="del mod">
            <ac:chgData name="Balbiani, Camila (BUE-FUB)" userId="39c6b335-c3a3-4aa0-a418-9d776b226a22" providerId="ADAL" clId="{14213CC4-F7FF-B04D-9DAE-4DAD90B7C4F6}" dt="2024-07-31T18:28:21.261" v="21" actId="478"/>
            <ac:picMkLst>
              <pc:docMk/>
              <pc:sldMasterMk cId="4007060855" sldId="2147483648"/>
              <pc:sldLayoutMk cId="3362816171" sldId="2147483650"/>
              <ac:picMk id="3" creationId="{D26F004B-0FF4-EC7D-37F0-74C0A663CC64}"/>
            </ac:picMkLst>
          </pc:picChg>
          <pc:picChg chg="add mod">
            <ac:chgData name="Balbiani, Camila (BUE-FUB)" userId="39c6b335-c3a3-4aa0-a418-9d776b226a22" providerId="ADAL" clId="{14213CC4-F7FF-B04D-9DAE-4DAD90B7C4F6}" dt="2024-07-31T18:28:37.102" v="23" actId="14100"/>
            <ac:picMkLst>
              <pc:docMk/>
              <pc:sldMasterMk cId="4007060855" sldId="2147483648"/>
              <pc:sldLayoutMk cId="3362816171" sldId="2147483650"/>
              <ac:picMk id="4" creationId="{0D21A5F9-9334-0CD8-4CCA-BFEA730DC446}"/>
            </ac:picMkLst>
          </pc:picChg>
        </pc:sldLayoutChg>
        <pc:sldLayoutChg chg="addSp delSp modSp mod">
          <pc:chgData name="Balbiani, Camila (BUE-FUB)" userId="39c6b335-c3a3-4aa0-a418-9d776b226a22" providerId="ADAL" clId="{14213CC4-F7FF-B04D-9DAE-4DAD90B7C4F6}" dt="2024-07-31T18:24:23.854" v="18" actId="1076"/>
          <pc:sldLayoutMkLst>
            <pc:docMk/>
            <pc:sldMasterMk cId="4007060855" sldId="2147483648"/>
            <pc:sldLayoutMk cId="759558736" sldId="2147483651"/>
          </pc:sldLayoutMkLst>
          <pc:picChg chg="add del mod">
            <ac:chgData name="Balbiani, Camila (BUE-FUB)" userId="39c6b335-c3a3-4aa0-a418-9d776b226a22" providerId="ADAL" clId="{14213CC4-F7FF-B04D-9DAE-4DAD90B7C4F6}" dt="2024-07-31T18:22:15.013" v="5" actId="478"/>
            <ac:picMkLst>
              <pc:docMk/>
              <pc:sldMasterMk cId="4007060855" sldId="2147483648"/>
              <pc:sldLayoutMk cId="759558736" sldId="2147483651"/>
              <ac:picMk id="2" creationId="{6C62F01A-BA79-4031-BA47-828A42DAB550}"/>
            </ac:picMkLst>
          </pc:picChg>
          <pc:picChg chg="del mod">
            <ac:chgData name="Balbiani, Camila (BUE-FUB)" userId="39c6b335-c3a3-4aa0-a418-9d776b226a22" providerId="ADAL" clId="{14213CC4-F7FF-B04D-9DAE-4DAD90B7C4F6}" dt="2024-07-31T18:24:21.222" v="17" actId="478"/>
            <ac:picMkLst>
              <pc:docMk/>
              <pc:sldMasterMk cId="4007060855" sldId="2147483648"/>
              <pc:sldLayoutMk cId="759558736" sldId="2147483651"/>
              <ac:picMk id="3" creationId="{6E984735-A735-C45D-B704-01D08B7B71E3}"/>
            </ac:picMkLst>
          </pc:picChg>
          <pc:picChg chg="add del mod">
            <ac:chgData name="Balbiani, Camila (BUE-FUB)" userId="39c6b335-c3a3-4aa0-a418-9d776b226a22" providerId="ADAL" clId="{14213CC4-F7FF-B04D-9DAE-4DAD90B7C4F6}" dt="2024-07-31T18:22:30.086" v="10" actId="478"/>
            <ac:picMkLst>
              <pc:docMk/>
              <pc:sldMasterMk cId="4007060855" sldId="2147483648"/>
              <pc:sldLayoutMk cId="759558736" sldId="2147483651"/>
              <ac:picMk id="4" creationId="{5EEAE8CA-C12B-BC5E-DD9D-6DC00CB64181}"/>
            </ac:picMkLst>
          </pc:picChg>
          <pc:picChg chg="add mod">
            <ac:chgData name="Balbiani, Camila (BUE-FUB)" userId="39c6b335-c3a3-4aa0-a418-9d776b226a22" providerId="ADAL" clId="{14213CC4-F7FF-B04D-9DAE-4DAD90B7C4F6}" dt="2024-07-31T18:24:23.854" v="18" actId="1076"/>
            <ac:picMkLst>
              <pc:docMk/>
              <pc:sldMasterMk cId="4007060855" sldId="2147483648"/>
              <pc:sldLayoutMk cId="759558736" sldId="2147483651"/>
              <ac:picMk id="6" creationId="{F6F08202-5468-6F79-5C4F-4FE117F32EC9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943502824858757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D7000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EE6-0C48-A68F-958B3377C981}"/>
              </c:ext>
            </c:extLst>
          </c:dPt>
          <c:dPt>
            <c:idx val="1"/>
            <c:bubble3D val="0"/>
            <c:spPr>
              <a:solidFill>
                <a:srgbClr val="E3E3E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E6-0C48-A68F-958B3377C9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A9-8C47-BA24-F19CFC806D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9A9-8C47-BA24-F19CFC806D91}"/>
              </c:ext>
            </c:extLst>
          </c:dPt>
          <c:cat>
            <c:strRef>
              <c:f>Hoja1!$A$2:$A$5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E6-0C48-A68F-958B3377C9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943502824858757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D7000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BA-8A4C-A772-F92DC410E21F}"/>
              </c:ext>
            </c:extLst>
          </c:dPt>
          <c:dPt>
            <c:idx val="1"/>
            <c:bubble3D val="0"/>
            <c:spPr>
              <a:solidFill>
                <a:srgbClr val="E3E3E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BA-8A4C-A772-F92DC410E2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BA-8A4C-A772-F92DC410E2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BA-8A4C-A772-F92DC410E21F}"/>
              </c:ext>
            </c:extLst>
          </c:dPt>
          <c:cat>
            <c:strRef>
              <c:f>Hoja1!$A$2:$A$5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10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BA-8A4C-A772-F92DC410E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943502824858757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D7000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33-D145-BE8F-A038EA902D5F}"/>
              </c:ext>
            </c:extLst>
          </c:dPt>
          <c:dPt>
            <c:idx val="1"/>
            <c:bubble3D val="0"/>
            <c:spPr>
              <a:solidFill>
                <a:srgbClr val="E3E3E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33-D145-BE8F-A038EA902D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33-D145-BE8F-A038EA902D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33-D145-BE8F-A038EA902D5F}"/>
              </c:ext>
            </c:extLst>
          </c:dPt>
          <c:cat>
            <c:strRef>
              <c:f>Hoja1!$A$2:$A$5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33-D145-BE8F-A038EA902D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47FA2-B39C-B544-938A-BDD647228016}" type="datetimeFigureOut">
              <a:rPr lang="es-AR" smtClean="0"/>
              <a:t>25/11/2024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B8CAD-5393-404B-9C6D-6E2EC9496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748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B8CAD-5393-404B-9C6D-6E2EC94967DB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785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8486E-08EA-4877-B9CF-8DD0CBCE6EF7}" type="slidenum">
              <a:rPr lang="es-AR" smtClean="0"/>
              <a:t>31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7376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B8CAD-5393-404B-9C6D-6E2EC94967DB}" type="slidenum">
              <a:rPr lang="es-AR" smtClean="0"/>
              <a:t>32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716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C46E3C-2498-5E10-B934-BE57DB901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2490" y="-21267"/>
            <a:ext cx="12252844" cy="69014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CA289A-AE8B-12CA-DB44-C41B8B381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551" t="36941" r="12346" b="34079"/>
          <a:stretch/>
        </p:blipFill>
        <p:spPr>
          <a:xfrm>
            <a:off x="485829" y="545114"/>
            <a:ext cx="2543908" cy="4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9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D21A5F9-9334-0CD8-4CCA-BFEA730DC4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16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6F08202-5468-6F79-5C4F-4FE117F32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8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51789FA8-A79E-0300-027B-F1E0ACD44331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rgbClr val="D70007"/>
                </a:solidFill>
              </a:rPr>
              <a:pPr/>
              <a:t>‹Nº›</a:t>
            </a:fld>
            <a:endParaRPr lang="es-AR" sz="1200" dirty="0">
              <a:solidFill>
                <a:srgbClr val="D70007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CC192B-DF65-78E5-F2EF-8F24B5B3C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401" userDrawn="1">
          <p15:clr>
            <a:srgbClr val="FBAE40"/>
          </p15:clr>
        </p15:guide>
        <p15:guide id="2" pos="27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bg>
      <p:bgPr>
        <a:solidFill>
          <a:srgbClr val="D70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D7524664-DE48-6AB2-391A-08B13A4E22B5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chemeClr val="bg1"/>
                </a:solidFill>
              </a:rPr>
              <a:pPr/>
              <a:t>‹Nº›</a:t>
            </a:fld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E516FF-856B-15BB-4EA6-7773511BF4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ABD2FB9-8899-AF2E-F3EC-70320DEBD7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22" t="31253"/>
          <a:stretch/>
        </p:blipFill>
        <p:spPr>
          <a:xfrm>
            <a:off x="-13648" y="-13648"/>
            <a:ext cx="12186975" cy="6858000"/>
          </a:xfrm>
          <a:prstGeom prst="rect">
            <a:avLst/>
          </a:prstGeom>
        </p:spPr>
      </p:pic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7513250D-AF5E-C9EF-F795-C284CC2A1972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rgbClr val="D70007"/>
                </a:solidFill>
              </a:rPr>
              <a:pPr/>
              <a:t>‹Nº›</a:t>
            </a:fld>
            <a:endParaRPr lang="es-AR" sz="1200" dirty="0">
              <a:solidFill>
                <a:srgbClr val="D70007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4942F5-1D8C-0A94-4B1E-2261DDF27A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87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BD4932A-F573-9811-BF88-A2FDAF23B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58" t="26709" r="2568" b="1146"/>
          <a:stretch/>
        </p:blipFill>
        <p:spPr>
          <a:xfrm>
            <a:off x="-23859" y="-81272"/>
            <a:ext cx="12306218" cy="698729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2B6B75FB-EFA4-6D58-28E5-36C79A40538F}"/>
              </a:ext>
            </a:extLst>
          </p:cNvPr>
          <p:cNvSpPr txBox="1">
            <a:spLocks/>
          </p:cNvSpPr>
          <p:nvPr userDrawn="1"/>
        </p:nvSpPr>
        <p:spPr>
          <a:xfrm>
            <a:off x="91059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96F0E-7933-CB42-8B60-5E4DC1D3E37E}" type="slidenum">
              <a:rPr lang="es-AR" sz="1200" smtClean="0">
                <a:solidFill>
                  <a:schemeClr val="bg1"/>
                </a:solidFill>
              </a:rPr>
              <a:pPr/>
              <a:t>‹Nº›</a:t>
            </a:fld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D580CC-9EA3-7806-C09C-0D9881785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884" t="38453" r="8347" b="30132"/>
          <a:stretch/>
        </p:blipFill>
        <p:spPr>
          <a:xfrm>
            <a:off x="10804916" y="252140"/>
            <a:ext cx="961633" cy="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12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705C7-EE80-430C-BD13-32B2D5EB40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63071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668337-FCB1-1745-BC88-DC36A6941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BA6D6E-A838-49CF-31EE-E0A49ECF3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FEADC5-B106-A6ED-E7E4-EC13339AE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DEA45-C44C-F444-AE09-5AA8E7E8AAB3}" type="datetimeFigureOut">
              <a:rPr lang="es-AR" smtClean="0"/>
              <a:t>25/11/2024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D9EFD0-BDCE-4A99-2D75-28D80B4EC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B56AA6-131A-48E9-6AD2-399C4ED3F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20431-BF66-B24D-AF34-DBA72BBDDC3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706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20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chart" Target="../charts/char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7B4DA85-1E41-722D-E799-4A925D5B807F}"/>
              </a:ext>
            </a:extLst>
          </p:cNvPr>
          <p:cNvSpPr txBox="1"/>
          <p:nvPr/>
        </p:nvSpPr>
        <p:spPr>
          <a:xfrm>
            <a:off x="508000" y="596955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Lato Light" panose="020F0302020204030203" pitchFamily="34" charset="77"/>
              </a:rPr>
              <a:t>28/11/24</a:t>
            </a:r>
            <a:endParaRPr lang="es-AR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FA546D-F544-FDE9-1B1D-9DBE7AA8C59A}"/>
              </a:ext>
            </a:extLst>
          </p:cNvPr>
          <p:cNvSpPr txBox="1"/>
          <p:nvPr/>
        </p:nvSpPr>
        <p:spPr>
          <a:xfrm>
            <a:off x="1872568" y="1724807"/>
            <a:ext cx="95785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rgbClr val="E3E3E3"/>
                </a:solidFill>
                <a:latin typeface="Lato" panose="020F0502020204030203"/>
              </a:rPr>
              <a:t>Proyecto de Análisis de datos Ergonómicos</a:t>
            </a:r>
            <a:endParaRPr lang="es-AR" sz="6600" b="1" dirty="0">
              <a:solidFill>
                <a:srgbClr val="E3E3E3"/>
              </a:solidFill>
              <a:latin typeface="Lato" panose="020F0502020204030203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A925595-0B37-3431-0D2A-F35BD4BA57DC}"/>
              </a:ext>
            </a:extLst>
          </p:cNvPr>
          <p:cNvSpPr txBox="1"/>
          <p:nvPr/>
        </p:nvSpPr>
        <p:spPr>
          <a:xfrm>
            <a:off x="2750332" y="4842891"/>
            <a:ext cx="7230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dirty="0">
                <a:solidFill>
                  <a:srgbClr val="FFFFFF"/>
                </a:solidFill>
                <a:latin typeface="Lato" panose="020F0502020204030203"/>
              </a:rPr>
              <a:t>E</a:t>
            </a:r>
            <a:r>
              <a:rPr lang="es-AR" sz="2800" dirty="0" smtClean="0">
                <a:solidFill>
                  <a:srgbClr val="FFFFFF"/>
                </a:solidFill>
                <a:latin typeface="Lato" panose="020F0502020204030203"/>
              </a:rPr>
              <a:t>quipo </a:t>
            </a:r>
            <a:r>
              <a:rPr lang="es-AR" sz="2800" dirty="0">
                <a:solidFill>
                  <a:srgbClr val="FFFFFF"/>
                </a:solidFill>
                <a:latin typeface="Lato" panose="020F0502020204030203"/>
              </a:rPr>
              <a:t>Nº 5 - </a:t>
            </a:r>
            <a:r>
              <a:rPr lang="es-AR" sz="2800" dirty="0" smtClean="0">
                <a:solidFill>
                  <a:srgbClr val="FFFFFF"/>
                </a:solidFill>
                <a:latin typeface="Lato" panose="020F0502020204030203"/>
              </a:rPr>
              <a:t>Prácticas </a:t>
            </a:r>
            <a:r>
              <a:rPr lang="es-AR" sz="2800" dirty="0">
                <a:solidFill>
                  <a:srgbClr val="FFFFFF"/>
                </a:solidFill>
                <a:latin typeface="Lato" panose="020F0502020204030203"/>
              </a:rPr>
              <a:t>Profesionalizantes 1</a:t>
            </a:r>
            <a:endParaRPr lang="es-AR" sz="2800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587261" y="4153472"/>
            <a:ext cx="55567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" panose="020F0502020204030203"/>
              </a:rPr>
              <a:t>Mejora Continua a través del Análisis Ergonómico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367" y="0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88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8" y="-86175"/>
            <a:ext cx="914264" cy="94352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550039" y="346425"/>
            <a:ext cx="438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Diagrama</a:t>
            </a:r>
            <a:r>
              <a:rPr lang="es-ES" sz="3600" u="sng" dirty="0" smtClean="0">
                <a:solidFill>
                  <a:srgbClr val="FF0000"/>
                </a:solidFill>
                <a:latin typeface="Lato Light" panose="020F0302020204030203"/>
              </a:rPr>
              <a:t> </a:t>
            </a:r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De GANTT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35" y="403085"/>
            <a:ext cx="477129" cy="5896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b="22980"/>
          <a:stretch/>
        </p:blipFill>
        <p:spPr>
          <a:xfrm>
            <a:off x="891136" y="1392702"/>
            <a:ext cx="10330067" cy="241964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999995" y="2303062"/>
            <a:ext cx="5221208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rgbClr val="FF0000"/>
                </a:solidFill>
                <a:latin typeface="Lato Light" panose="020F0302020204030203"/>
              </a:rPr>
              <a:t>Es una forma de visualizar la programación </a:t>
            </a:r>
            <a:r>
              <a:rPr lang="es-ES" sz="1600" dirty="0" smtClean="0">
                <a:solidFill>
                  <a:srgbClr val="FF0000"/>
                </a:solidFill>
                <a:latin typeface="Lato Light" panose="020F0302020204030203"/>
              </a:rPr>
              <a:t>de los proyectos, </a:t>
            </a:r>
            <a:r>
              <a:rPr lang="es-ES" sz="1600" dirty="0">
                <a:solidFill>
                  <a:srgbClr val="FF0000"/>
                </a:solidFill>
                <a:latin typeface="Lato Light" panose="020F0302020204030203"/>
              </a:rPr>
              <a:t>de dar seguimiento a los logros y de estar siempre </a:t>
            </a:r>
            <a:r>
              <a:rPr lang="es-ES" sz="1600" dirty="0" smtClean="0">
                <a:solidFill>
                  <a:srgbClr val="FF0000"/>
                </a:solidFill>
                <a:latin typeface="Lato Light" panose="020F0302020204030203"/>
              </a:rPr>
              <a:t>en contacto </a:t>
            </a:r>
            <a:r>
              <a:rPr lang="es-ES" sz="1600" dirty="0">
                <a:solidFill>
                  <a:srgbClr val="FF0000"/>
                </a:solidFill>
                <a:latin typeface="Lato Light" panose="020F0302020204030203"/>
              </a:rPr>
              <a:t>con el cronograma </a:t>
            </a:r>
            <a:r>
              <a:rPr lang="es-ES" sz="1600" dirty="0" smtClean="0">
                <a:solidFill>
                  <a:srgbClr val="FF0000"/>
                </a:solidFill>
                <a:latin typeface="Lato Light" panose="020F0302020204030203"/>
              </a:rPr>
              <a:t>de </a:t>
            </a:r>
            <a:r>
              <a:rPr lang="es-ES" sz="1600" dirty="0">
                <a:solidFill>
                  <a:srgbClr val="FF0000"/>
                </a:solidFill>
                <a:latin typeface="Lato Light" panose="020F0302020204030203"/>
              </a:rPr>
              <a:t>trabajo. </a:t>
            </a:r>
            <a:endParaRPr lang="es-ES" sz="1600" dirty="0" smtClean="0">
              <a:solidFill>
                <a:srgbClr val="FF0000"/>
              </a:solidFill>
              <a:latin typeface="Lato Light" panose="020F0302020204030203"/>
            </a:endParaRPr>
          </a:p>
          <a:p>
            <a:pPr algn="just"/>
            <a:r>
              <a:rPr lang="es-ES" sz="1600" dirty="0" smtClean="0">
                <a:solidFill>
                  <a:srgbClr val="FF0000"/>
                </a:solidFill>
                <a:latin typeface="Lato Light" panose="020F0302020204030203"/>
              </a:rPr>
              <a:t>Cada </a:t>
            </a:r>
            <a:r>
              <a:rPr lang="es-ES" sz="1600" dirty="0">
                <a:solidFill>
                  <a:srgbClr val="FF0000"/>
                </a:solidFill>
                <a:latin typeface="Lato Light" panose="020F0302020204030203"/>
              </a:rPr>
              <a:t>barra de un </a:t>
            </a:r>
            <a:r>
              <a:rPr lang="es-ES" sz="1600" dirty="0" smtClean="0">
                <a:solidFill>
                  <a:srgbClr val="FF0000"/>
                </a:solidFill>
                <a:latin typeface="Lato Light" panose="020F0302020204030203"/>
              </a:rPr>
              <a:t>diagrama, representa </a:t>
            </a:r>
            <a:r>
              <a:rPr lang="es-ES" sz="1600" dirty="0">
                <a:solidFill>
                  <a:srgbClr val="FF0000"/>
                </a:solidFill>
                <a:latin typeface="Lato Light" panose="020F0302020204030203"/>
              </a:rPr>
              <a:t>una etapa del proceso (o una tarea del proyecto) y su longitud, la duración de la tarea.</a:t>
            </a:r>
            <a:endParaRPr lang="es-AR" sz="1600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57"/>
          <a:stretch/>
        </p:blipFill>
        <p:spPr>
          <a:xfrm>
            <a:off x="912655" y="3826414"/>
            <a:ext cx="10308548" cy="220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2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35" y="403085"/>
            <a:ext cx="477129" cy="5896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4" y="1674055"/>
            <a:ext cx="10327114" cy="430471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550039" y="346425"/>
            <a:ext cx="438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Diagrama</a:t>
            </a:r>
            <a:r>
              <a:rPr lang="es-ES" sz="3600" u="sng" dirty="0" smtClean="0">
                <a:solidFill>
                  <a:srgbClr val="FF0000"/>
                </a:solidFill>
                <a:latin typeface="Lato Light" panose="020F0302020204030203"/>
              </a:rPr>
              <a:t> </a:t>
            </a:r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De GANTT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sp>
        <p:nvSpPr>
          <p:cNvPr id="8" name="Marcador de número de diapositiva 1"/>
          <p:cNvSpPr txBox="1">
            <a:spLocks/>
          </p:cNvSpPr>
          <p:nvPr/>
        </p:nvSpPr>
        <p:spPr>
          <a:xfrm>
            <a:off x="9182921" y="6384486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sz="1200" dirty="0" smtClean="0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t>11</a:t>
            </a:r>
            <a:endParaRPr lang="es-AR" sz="1200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63269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35" y="403085"/>
            <a:ext cx="477129" cy="5896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550039" y="346425"/>
            <a:ext cx="438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Diagrama</a:t>
            </a:r>
            <a:r>
              <a:rPr lang="es-ES" sz="3600" u="sng" dirty="0" smtClean="0">
                <a:solidFill>
                  <a:srgbClr val="FF0000"/>
                </a:solidFill>
                <a:latin typeface="Lato Light" panose="020F0302020204030203"/>
              </a:rPr>
              <a:t> </a:t>
            </a:r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De GANTT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sp>
        <p:nvSpPr>
          <p:cNvPr id="7" name="Marcador de número de diapositiva 1"/>
          <p:cNvSpPr txBox="1">
            <a:spLocks/>
          </p:cNvSpPr>
          <p:nvPr/>
        </p:nvSpPr>
        <p:spPr>
          <a:xfrm>
            <a:off x="9182921" y="6384486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sz="1200" dirty="0" smtClean="0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t>12</a:t>
            </a:r>
            <a:endParaRPr lang="es-AR" sz="1200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64" y="1293745"/>
            <a:ext cx="10775988" cy="50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7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213273" y="6393622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13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26415" y="346425"/>
            <a:ext cx="403742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Diccionario de Datos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4" y="1666756"/>
            <a:ext cx="5296554" cy="39866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50" y="1167618"/>
            <a:ext cx="5564576" cy="41359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35" y="389017"/>
            <a:ext cx="477129" cy="5896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66126" y="5805673"/>
            <a:ext cx="9453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FF0000"/>
                </a:solidFill>
                <a:latin typeface="Lato Light" panose="020F0302020204030203"/>
              </a:rPr>
              <a:t>Un diccionario de datos es un tipo de metadato que enlista de manera organizada los nombres, definiciones y características de cada uno de los campos o atributos de una base de </a:t>
            </a:r>
            <a:r>
              <a:rPr lang="es-ES" dirty="0" smtClean="0">
                <a:solidFill>
                  <a:srgbClr val="FF0000"/>
                </a:solidFill>
                <a:latin typeface="Lato Light" panose="020F0302020204030203"/>
              </a:rPr>
              <a:t>datos. </a:t>
            </a:r>
            <a:r>
              <a:rPr lang="es-ES" dirty="0">
                <a:solidFill>
                  <a:srgbClr val="FF0000"/>
                </a:solidFill>
                <a:latin typeface="Lato Light" panose="020F0302020204030203"/>
              </a:rPr>
              <a:t>Tiene por objetivo proveer un lenguaje común entre el autor de dichos datos y sus posibles usuarios.</a:t>
            </a:r>
            <a:endParaRPr lang="es-AR" dirty="0">
              <a:solidFill>
                <a:srgbClr val="FF0000"/>
              </a:solidFill>
              <a:latin typeface="Lato Light" panose="020F03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608826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239194" y="6440758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14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55" y="1745673"/>
            <a:ext cx="5447474" cy="43328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870" y="1299527"/>
            <a:ext cx="5536587" cy="45948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35" y="403085"/>
            <a:ext cx="477129" cy="5896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826415" y="346425"/>
            <a:ext cx="403742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Diccionario de Datos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586719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24199" y="1668752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05. </a:t>
            </a:r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SRPINT </a:t>
            </a:r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2</a:t>
            </a:r>
            <a:endParaRPr lang="es-AR" sz="24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14264" y="2383025"/>
            <a:ext cx="36858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Normalización de datos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Combinación de </a:t>
            </a: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datos</a:t>
            </a:r>
            <a:endParaRPr lang="es-ES" sz="2000" b="1" dirty="0">
              <a:solidFill>
                <a:schemeClr val="bg1"/>
              </a:solidFill>
              <a:latin typeface="Lato" panose="020F050202020403020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Integración de APIs </a:t>
            </a: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externas </a:t>
            </a:r>
            <a:endParaRPr lang="es-ES" sz="2000" b="1" dirty="0">
              <a:solidFill>
                <a:schemeClr val="bg1"/>
              </a:solidFill>
              <a:latin typeface="Lato" panose="020F050202020403020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Lato" panose="020F0502020204030203"/>
              </a:rPr>
              <a:t>Creación de </a:t>
            </a: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visualizaciones en Power BI</a:t>
            </a:r>
            <a:endParaRPr lang="es-ES" sz="2000" b="1" i="0" dirty="0">
              <a:solidFill>
                <a:schemeClr val="bg1"/>
              </a:solidFill>
              <a:effectLst/>
              <a:latin typeface="Lato" panose="020F0502020204030203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30" y="844062"/>
            <a:ext cx="5595382" cy="55004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540" y="5995187"/>
            <a:ext cx="624117" cy="770380"/>
          </a:xfrm>
          <a:prstGeom prst="rect">
            <a:avLst/>
          </a:prstGeom>
          <a:noFill/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64" y="5947819"/>
            <a:ext cx="1096578" cy="831169"/>
          </a:xfrm>
          <a:prstGeom prst="rect">
            <a:avLst/>
          </a:prstGeom>
          <a:noFill/>
        </p:spPr>
      </p:pic>
      <p:pic>
        <p:nvPicPr>
          <p:cNvPr id="9" name="Google Shape;27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1635" y="5977417"/>
            <a:ext cx="934064" cy="72403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73" y="5947819"/>
            <a:ext cx="661676" cy="81774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27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chemeClr val="bg1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162" y="5947819"/>
            <a:ext cx="817748" cy="8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32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920"/>
          <a:stretch/>
        </p:blipFill>
        <p:spPr>
          <a:xfrm>
            <a:off x="267287" y="2025748"/>
            <a:ext cx="1969475" cy="469264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897" y="2025748"/>
            <a:ext cx="9333002" cy="469264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63995" y="1186086"/>
            <a:ext cx="1089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Lato"/>
              </a:rPr>
              <a:t>Se realizan Macros en Excel para lograr tomar los datos de las planillas que nos proporciono la Empresa para el Proyecto. Comenzando </a:t>
            </a:r>
            <a:r>
              <a:rPr lang="es-ES" dirty="0" smtClean="0">
                <a:solidFill>
                  <a:schemeClr val="bg1"/>
                </a:solidFill>
                <a:latin typeface="Lato"/>
              </a:rPr>
              <a:t>así </a:t>
            </a:r>
            <a:r>
              <a:rPr lang="es-ES" dirty="0">
                <a:solidFill>
                  <a:schemeClr val="bg1"/>
                </a:solidFill>
                <a:latin typeface="Lato"/>
              </a:rPr>
              <a:t>el proceso de ETL, enfocándonos en la </a:t>
            </a:r>
            <a:r>
              <a:rPr lang="es-ES" dirty="0" smtClean="0">
                <a:solidFill>
                  <a:schemeClr val="bg1"/>
                </a:solidFill>
                <a:latin typeface="Lato"/>
              </a:rPr>
              <a:t>Extracción. </a:t>
            </a:r>
            <a:endParaRPr lang="es-ES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chemeClr val="bg1"/>
                </a:solidFill>
                <a:latin typeface="Lato Light" panose="020F0302020204030203"/>
              </a:rPr>
              <a:t>Normalización de datos</a:t>
            </a:r>
            <a:endParaRPr lang="es-AR" sz="3600" b="1" u="sng" dirty="0">
              <a:solidFill>
                <a:schemeClr val="bg1"/>
              </a:solidFill>
              <a:latin typeface="Lato Light" panose="020F0302020204030203"/>
            </a:endParaRPr>
          </a:p>
        </p:txBody>
      </p:sp>
      <p:pic>
        <p:nvPicPr>
          <p:cNvPr id="9" name="Google Shape;52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286" y="5106572"/>
            <a:ext cx="1969475" cy="8521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10" name="Marcador de número de diapositiva 1"/>
          <p:cNvSpPr txBox="1">
            <a:spLocks/>
          </p:cNvSpPr>
          <p:nvPr/>
        </p:nvSpPr>
        <p:spPr>
          <a:xfrm>
            <a:off x="9383577" y="6492875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sz="1200" dirty="0" smtClean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16</a:t>
            </a:r>
            <a:endParaRPr lang="es-AR" sz="1200" dirty="0">
              <a:solidFill>
                <a:schemeClr val="bg1"/>
              </a:solidFill>
              <a:latin typeface="Assistant Medium" pitchFamily="2" charset="-79"/>
              <a:cs typeface="Assistant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5032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78" y="2011680"/>
            <a:ext cx="9325121" cy="46687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/>
          <a:srcRect l="5920"/>
          <a:stretch/>
        </p:blipFill>
        <p:spPr>
          <a:xfrm>
            <a:off x="267287" y="2025748"/>
            <a:ext cx="1969475" cy="4692642"/>
          </a:xfrm>
          <a:prstGeom prst="rect">
            <a:avLst/>
          </a:prstGeom>
        </p:spPr>
      </p:pic>
      <p:pic>
        <p:nvPicPr>
          <p:cNvPr id="12" name="Google Shape;52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286" y="5106572"/>
            <a:ext cx="1969475" cy="8521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14" name="CuadroTexto 13"/>
          <p:cNvSpPr txBox="1"/>
          <p:nvPr/>
        </p:nvSpPr>
        <p:spPr>
          <a:xfrm>
            <a:off x="663995" y="1186086"/>
            <a:ext cx="1089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Lato"/>
              </a:rPr>
              <a:t>Se realizan Macros en Excel para lograr tomar los datos de las planillas que nos proporciono la Empresa para el Proyecto. Comenzando así el proceso de ETL, enfocándonos en la Extracción.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chemeClr val="bg1"/>
                </a:solidFill>
                <a:latin typeface="Lato Light" panose="020F0302020204030203"/>
              </a:rPr>
              <a:t>Normalización de datos</a:t>
            </a:r>
            <a:endParaRPr lang="es-AR" sz="3600" b="1" u="sng" dirty="0">
              <a:solidFill>
                <a:schemeClr val="bg1"/>
              </a:solidFill>
              <a:latin typeface="Lato Light" panose="020F0302020204030203"/>
            </a:endParaRPr>
          </a:p>
        </p:txBody>
      </p:sp>
      <p:sp>
        <p:nvSpPr>
          <p:cNvPr id="9" name="Marcador de número de diapositiva 1"/>
          <p:cNvSpPr txBox="1">
            <a:spLocks/>
          </p:cNvSpPr>
          <p:nvPr/>
        </p:nvSpPr>
        <p:spPr>
          <a:xfrm>
            <a:off x="9383577" y="6492875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sz="1200" dirty="0" smtClean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991833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11" y="2040908"/>
            <a:ext cx="9120980" cy="46774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5920"/>
          <a:stretch/>
        </p:blipFill>
        <p:spPr>
          <a:xfrm>
            <a:off x="267287" y="2025748"/>
            <a:ext cx="1969475" cy="4692642"/>
          </a:xfrm>
          <a:prstGeom prst="rect">
            <a:avLst/>
          </a:prstGeom>
        </p:spPr>
      </p:pic>
      <p:pic>
        <p:nvPicPr>
          <p:cNvPr id="10" name="Google Shape;52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286" y="5106572"/>
            <a:ext cx="1969475" cy="8521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12" name="CuadroTexto 11"/>
          <p:cNvSpPr txBox="1"/>
          <p:nvPr/>
        </p:nvSpPr>
        <p:spPr>
          <a:xfrm>
            <a:off x="663995" y="1186086"/>
            <a:ext cx="1089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Lato"/>
              </a:rPr>
              <a:t>Se realizan Macros en Excel para lograr tomar los datos de las planillas que nos proporciono la Empresa para el Proyecto. Comenzando </a:t>
            </a:r>
            <a:r>
              <a:rPr lang="es-ES" dirty="0" smtClean="0">
                <a:solidFill>
                  <a:schemeClr val="bg1"/>
                </a:solidFill>
                <a:latin typeface="Lato"/>
              </a:rPr>
              <a:t>así </a:t>
            </a:r>
            <a:r>
              <a:rPr lang="es-ES" dirty="0">
                <a:solidFill>
                  <a:schemeClr val="bg1"/>
                </a:solidFill>
                <a:latin typeface="Lato"/>
              </a:rPr>
              <a:t>el proceso de ETL, enfocándonos en la Extracción.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chemeClr val="bg1"/>
                </a:solidFill>
                <a:latin typeface="Lato Light" panose="020F0302020204030203"/>
              </a:rPr>
              <a:t>Normalización de datos</a:t>
            </a:r>
            <a:endParaRPr lang="es-AR" sz="3600" b="1" u="sng" dirty="0">
              <a:solidFill>
                <a:schemeClr val="bg1"/>
              </a:solidFill>
              <a:latin typeface="Lato Light" panose="020F0302020204030203"/>
            </a:endParaRPr>
          </a:p>
        </p:txBody>
      </p:sp>
      <p:sp>
        <p:nvSpPr>
          <p:cNvPr id="11" name="Marcador de número de diapositiva 1"/>
          <p:cNvSpPr txBox="1">
            <a:spLocks/>
          </p:cNvSpPr>
          <p:nvPr/>
        </p:nvSpPr>
        <p:spPr>
          <a:xfrm>
            <a:off x="9383577" y="6492875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sz="1200" dirty="0" smtClean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18</a:t>
            </a:r>
            <a:endParaRPr lang="es-AR" sz="1200" dirty="0">
              <a:solidFill>
                <a:schemeClr val="bg1"/>
              </a:solidFill>
              <a:latin typeface="Assistant Medium" pitchFamily="2" charset="-79"/>
              <a:cs typeface="Assistant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0573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271782" y="6386631"/>
            <a:ext cx="2743200" cy="365125"/>
          </a:xfrm>
        </p:spPr>
        <p:txBody>
          <a:bodyPr vert="horz" lIns="121920" tIns="60960" rIns="121920" bIns="60960" rtlCol="0" anchor="ctr"/>
          <a:lstStyle/>
          <a:p>
            <a:r>
              <a:rPr lang="es-ES" dirty="0" smtClean="0">
                <a:solidFill>
                  <a:srgbClr val="DB0007"/>
                </a:solidFill>
                <a:latin typeface="Assistant Medium" pitchFamily="2" charset="-79"/>
                <a:cs typeface="Assistant Medium" pitchFamily="2" charset="-79"/>
              </a:rPr>
              <a:t>19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Combinación de datos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36" y="1317803"/>
            <a:ext cx="8310188" cy="492634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23558" y="2087840"/>
            <a:ext cx="2897944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rgbClr val="FF0000"/>
                </a:solidFill>
              </a:rPr>
              <a:t>Combinamos los datos ya extraídos de las Planillas y las conectamos con la demás  proporcionadas.</a:t>
            </a:r>
          </a:p>
          <a:p>
            <a:pPr algn="just"/>
            <a:r>
              <a:rPr lang="es-ES" dirty="0" smtClean="0">
                <a:solidFill>
                  <a:srgbClr val="FF0000"/>
                </a:solidFill>
              </a:rPr>
              <a:t>Se comienza a  trabaja en la Transformación y en la Carga de estos datos para ir generando las primeras visualizaciones en Power BI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40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98192FB-8708-54A6-CE0D-53F8F52B6A57}"/>
              </a:ext>
            </a:extLst>
          </p:cNvPr>
          <p:cNvSpPr txBox="1"/>
          <p:nvPr/>
        </p:nvSpPr>
        <p:spPr>
          <a:xfrm>
            <a:off x="6437796" y="1082244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INDICE</a:t>
            </a:r>
            <a:endParaRPr lang="es-AR" sz="22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A669E2-7E20-B505-7D0C-BCFD1CC1E713}"/>
              </a:ext>
            </a:extLst>
          </p:cNvPr>
          <p:cNvSpPr txBox="1"/>
          <p:nvPr/>
        </p:nvSpPr>
        <p:spPr>
          <a:xfrm>
            <a:off x="6437796" y="1684301"/>
            <a:ext cx="3429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01.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02.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03.</a:t>
            </a:r>
          </a:p>
          <a:p>
            <a:pPr>
              <a:lnSpc>
                <a:spcPct val="150000"/>
              </a:lnSpc>
            </a:pPr>
            <a:r>
              <a:rPr lang="es-AR" b="1" dirty="0">
                <a:solidFill>
                  <a:srgbClr val="D70007"/>
                </a:solidFill>
                <a:latin typeface="Lato" panose="020F0502020204030203" pitchFamily="34" charset="77"/>
              </a:rPr>
              <a:t>04</a:t>
            </a:r>
            <a:r>
              <a:rPr lang="es-AR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AR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05.</a:t>
            </a:r>
          </a:p>
          <a:p>
            <a:pPr>
              <a:lnSpc>
                <a:spcPct val="150000"/>
              </a:lnSpc>
            </a:pPr>
            <a:r>
              <a:rPr lang="es-AR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06.</a:t>
            </a:r>
          </a:p>
          <a:p>
            <a:pPr>
              <a:lnSpc>
                <a:spcPct val="150000"/>
              </a:lnSpc>
            </a:pPr>
            <a:r>
              <a:rPr lang="es-ES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07.</a:t>
            </a:r>
          </a:p>
          <a:p>
            <a:pPr>
              <a:lnSpc>
                <a:spcPct val="150000"/>
              </a:lnSpc>
            </a:pPr>
            <a:r>
              <a:rPr lang="es-ES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08. </a:t>
            </a:r>
            <a:endParaRPr lang="es-AR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BDEDB7-7F0D-E150-566B-47C67130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302325" cy="6858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692DAF2-98F2-CB5F-B800-FA8B2A78B0FD}"/>
              </a:ext>
            </a:extLst>
          </p:cNvPr>
          <p:cNvSpPr txBox="1"/>
          <p:nvPr/>
        </p:nvSpPr>
        <p:spPr>
          <a:xfrm>
            <a:off x="6875117" y="1684301"/>
            <a:ext cx="42242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Presentación de Nuestro equipo 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Introducción y Objetivos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Reseña histórica de la Empresa 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Sprint </a:t>
            </a:r>
            <a:r>
              <a:rPr lang="es-ES" dirty="0">
                <a:solidFill>
                  <a:srgbClr val="606060"/>
                </a:solidFill>
                <a:latin typeface="Lato Light" panose="020F0302020204030203" pitchFamily="34" charset="77"/>
              </a:rPr>
              <a:t>1 </a:t>
            </a: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- Herramientas </a:t>
            </a:r>
            <a:r>
              <a:rPr lang="es-ES" dirty="0">
                <a:solidFill>
                  <a:srgbClr val="606060"/>
                </a:solidFill>
                <a:latin typeface="Lato Light" panose="020F0302020204030203" pitchFamily="34" charset="77"/>
              </a:rPr>
              <a:t>utilizadas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Sprint 2 - Normalización y Visualizaciones</a:t>
            </a:r>
          </a:p>
          <a:p>
            <a:pPr>
              <a:lnSpc>
                <a:spcPct val="150000"/>
              </a:lnSpc>
            </a:pPr>
            <a:r>
              <a:rPr lang="es-AR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Sprint 3 - 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Visualizaciones del Proyecto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solidFill>
                  <a:srgbClr val="606060"/>
                </a:solidFill>
                <a:latin typeface="Lato Light" panose="020F0302020204030203" pitchFamily="34" charset="77"/>
              </a:rPr>
              <a:t>Conclusiones</a:t>
            </a:r>
            <a:endParaRPr lang="es-AR" dirty="0">
              <a:solidFill>
                <a:srgbClr val="606060"/>
              </a:solidFill>
              <a:latin typeface="Lato Light" panose="020F0302020204030203" pitchFamily="34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27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chemeClr val="bg1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7833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dondear rectángulo de esquina diagonal 5"/>
          <p:cNvSpPr/>
          <p:nvPr/>
        </p:nvSpPr>
        <p:spPr>
          <a:xfrm>
            <a:off x="1" y="1029772"/>
            <a:ext cx="12191999" cy="5842295"/>
          </a:xfrm>
          <a:prstGeom prst="round2DiagRect">
            <a:avLst>
              <a:gd name="adj1" fmla="val 0"/>
              <a:gd name="adj2" fmla="val 0"/>
            </a:avLst>
          </a:prstGeom>
          <a:gradFill flip="none" rotWithShape="1">
            <a:gsLst>
              <a:gs pos="16000">
                <a:srgbClr val="FFC1C1"/>
              </a:gs>
              <a:gs pos="46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54" y="1043840"/>
            <a:ext cx="6224555" cy="52985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3" y="2034984"/>
            <a:ext cx="5448655" cy="473090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550039" y="346425"/>
            <a:ext cx="45529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Integración de APIS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9649" y="1077747"/>
            <a:ext cx="535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latin typeface="Lato Light" panose="020F0302020204030203"/>
              </a:rPr>
              <a:t>Se integra Cookiecutter al GitHub y se clona en Visual Code para organizar los pasos y los avances del Proyecto y  trabajar los diferentes versionados en equipo.</a:t>
            </a:r>
            <a:endParaRPr lang="es-AR" dirty="0">
              <a:latin typeface="Lato Light" panose="020F0302020204030203"/>
            </a:endParaRPr>
          </a:p>
        </p:txBody>
      </p:sp>
      <p:pic>
        <p:nvPicPr>
          <p:cNvPr id="10" name="Google Shape;2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3054" y="5865079"/>
            <a:ext cx="1281397" cy="720786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71" y="5162843"/>
            <a:ext cx="1369238" cy="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7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24199" y="1668752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06. </a:t>
            </a:r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SRPINT 3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830976"/>
            <a:ext cx="6593058" cy="55135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199" y="5950563"/>
            <a:ext cx="627942" cy="823031"/>
          </a:xfrm>
          <a:prstGeom prst="rect">
            <a:avLst/>
          </a:prstGeom>
          <a:noFill/>
        </p:spPr>
      </p:pic>
      <p:sp>
        <p:nvSpPr>
          <p:cNvPr id="10" name="Rectángulo 9"/>
          <p:cNvSpPr/>
          <p:nvPr/>
        </p:nvSpPr>
        <p:spPr>
          <a:xfrm>
            <a:off x="914264" y="2383025"/>
            <a:ext cx="36858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Presentación en Power BI</a:t>
            </a:r>
            <a:endParaRPr lang="es-ES" sz="2000" b="1" dirty="0">
              <a:solidFill>
                <a:schemeClr val="bg1"/>
              </a:solidFill>
              <a:latin typeface="Lato" panose="020F050202020403020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Hallazgos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Conclusiones</a:t>
            </a:r>
            <a:endParaRPr lang="es-ES" sz="2000" b="1" dirty="0">
              <a:solidFill>
                <a:schemeClr val="bg1"/>
              </a:solidFill>
              <a:latin typeface="Lato" panose="020F050202020403020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bg1"/>
                </a:solidFill>
                <a:latin typeface="Lato" panose="020F0502020204030203"/>
              </a:rPr>
              <a:t>Recomendaciones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i="0" dirty="0" smtClean="0">
                <a:solidFill>
                  <a:schemeClr val="bg1"/>
                </a:solidFill>
                <a:effectLst/>
                <a:latin typeface="Lato" panose="020F0502020204030203"/>
              </a:rPr>
              <a:t>Cierre </a:t>
            </a:r>
            <a:endParaRPr lang="es-ES" sz="2000" b="1" i="0" dirty="0">
              <a:solidFill>
                <a:schemeClr val="bg1"/>
              </a:solidFill>
              <a:effectLst/>
              <a:latin typeface="Lato" panose="020F0502020204030203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36" y="1646812"/>
            <a:ext cx="853431" cy="646872"/>
          </a:xfrm>
          <a:prstGeom prst="rect">
            <a:avLst/>
          </a:prstGeom>
          <a:noFill/>
        </p:spPr>
      </p:pic>
      <p:pic>
        <p:nvPicPr>
          <p:cNvPr id="12" name="Google Shape;27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51691" y="5438894"/>
            <a:ext cx="872333" cy="6752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27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chemeClr val="bg1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2270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045526" y="6356350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22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64" y="1202762"/>
            <a:ext cx="10607176" cy="532464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550039" y="346425"/>
            <a:ext cx="507345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Primeras Visualizaciones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616106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8746067" y="978745"/>
            <a:ext cx="2641709" cy="256937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885808" y="3520018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23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45" y="244740"/>
            <a:ext cx="1019786" cy="1402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sp>
        <p:nvSpPr>
          <p:cNvPr id="7" name="Marcador de número de diapositiva 1"/>
          <p:cNvSpPr txBox="1">
            <a:spLocks/>
          </p:cNvSpPr>
          <p:nvPr/>
        </p:nvSpPr>
        <p:spPr>
          <a:xfrm>
            <a:off x="9182921" y="6384486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200" dirty="0" smtClean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23</a:t>
            </a:r>
            <a:endParaRPr lang="es-AR" sz="1200" dirty="0">
              <a:solidFill>
                <a:schemeClr val="bg1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550039" y="346425"/>
            <a:ext cx="507345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Primeras Visualizaciones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44" y="1361450"/>
            <a:ext cx="9208032" cy="499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31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201443" y="6356350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24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2" y="1196036"/>
            <a:ext cx="8893566" cy="516031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550039" y="346425"/>
            <a:ext cx="507345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Primeras Visualizaciones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543127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045526" y="6328215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25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57" y="1244341"/>
            <a:ext cx="9209034" cy="526643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550039" y="346425"/>
            <a:ext cx="507345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Primeras Visualizaciones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915474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24199" y="1668752"/>
            <a:ext cx="28941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07. Visualizaciones del</a:t>
            </a:r>
          </a:p>
          <a:p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	</a:t>
            </a:r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Proyecto </a:t>
            </a:r>
            <a:endParaRPr lang="es-AR" sz="24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29452"/>
            <a:ext cx="6597748" cy="53728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630" y="3326050"/>
            <a:ext cx="1601447" cy="2098985"/>
          </a:xfrm>
          <a:prstGeom prst="rect">
            <a:avLst/>
          </a:prstGeom>
          <a:noFill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27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chemeClr val="bg1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0078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24199" y="1668752"/>
            <a:ext cx="28941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07. Visualizaciones del</a:t>
            </a:r>
          </a:p>
          <a:p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	</a:t>
            </a:r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Proyecto </a:t>
            </a:r>
            <a:endParaRPr lang="es-AR" sz="24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29452"/>
            <a:ext cx="6593058" cy="54010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878" y="3396388"/>
            <a:ext cx="1601447" cy="2098985"/>
          </a:xfrm>
          <a:prstGeom prst="rect">
            <a:avLst/>
          </a:prstGeom>
          <a:noFill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27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chemeClr val="bg1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1100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201443" y="6356350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28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582" y="0"/>
            <a:ext cx="2603218" cy="26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32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045526" y="6331485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DB0007"/>
                </a:solidFill>
                <a:latin typeface="Assistant Medium" pitchFamily="2" charset="-79"/>
                <a:cs typeface="Assistant Medium" pitchFamily="2" charset="-79"/>
              </a:rPr>
              <a:pPr/>
              <a:t>29</a:t>
            </a:fld>
            <a:endParaRPr lang="es-AR" dirty="0">
              <a:solidFill>
                <a:srgbClr val="DB0007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33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7A32E2F-A4AD-82D6-5C34-DEB66AE2C2E9}"/>
              </a:ext>
            </a:extLst>
          </p:cNvPr>
          <p:cNvSpPr txBox="1"/>
          <p:nvPr/>
        </p:nvSpPr>
        <p:spPr>
          <a:xfrm>
            <a:off x="1773359" y="981060"/>
            <a:ext cx="761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EQUIPO Nº 5 – Prácticas Profesionalizantes 1 - 2024</a:t>
            </a:r>
            <a:endParaRPr lang="es-AR" sz="20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27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D72B46-176C-24D4-45B7-70EE67441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" t="3627" r="156" b="3886"/>
          <a:stretch/>
        </p:blipFill>
        <p:spPr>
          <a:xfrm>
            <a:off x="1069975" y="1511300"/>
            <a:ext cx="2424114" cy="33673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0E7951-FC26-3CD9-7008-BFECFFEC2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51" y="1529299"/>
            <a:ext cx="2287991" cy="33579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975298-1709-4CDC-885A-820A90288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85" t="5000" r="20185" b="10740"/>
          <a:stretch/>
        </p:blipFill>
        <p:spPr>
          <a:xfrm>
            <a:off x="6172200" y="1513533"/>
            <a:ext cx="2386384" cy="33720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10B72E-539A-8994-28F8-6B79A28EF3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8" r="3106" b="8869"/>
          <a:stretch/>
        </p:blipFill>
        <p:spPr>
          <a:xfrm>
            <a:off x="8714784" y="1529299"/>
            <a:ext cx="2380416" cy="335348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D16B63E-C43C-B52C-6923-22A63263D928}"/>
              </a:ext>
            </a:extLst>
          </p:cNvPr>
          <p:cNvSpPr/>
          <p:nvPr/>
        </p:nvSpPr>
        <p:spPr>
          <a:xfrm>
            <a:off x="8707579" y="4871300"/>
            <a:ext cx="2387621" cy="936714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DF8254F-B213-BDA5-47CC-A7EB94EE4ACC}"/>
              </a:ext>
            </a:extLst>
          </p:cNvPr>
          <p:cNvSpPr txBox="1"/>
          <p:nvPr/>
        </p:nvSpPr>
        <p:spPr>
          <a:xfrm>
            <a:off x="8688863" y="4898069"/>
            <a:ext cx="25249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Lato" panose="020F0502020204030203" pitchFamily="34" charset="77"/>
              </a:rPr>
              <a:t>BELEN PADRON</a:t>
            </a:r>
          </a:p>
          <a:p>
            <a:r>
              <a:rPr lang="es-ES" sz="1350" dirty="0" smtClean="0">
                <a:solidFill>
                  <a:schemeClr val="bg1"/>
                </a:solidFill>
                <a:latin typeface="Lato" panose="020F0502020204030203" pitchFamily="34" charset="77"/>
              </a:rPr>
              <a:t>Coordinadora de Recursos</a:t>
            </a:r>
          </a:p>
          <a:p>
            <a:r>
              <a:rPr lang="es-ES" sz="1350" dirty="0" smtClean="0">
                <a:solidFill>
                  <a:schemeClr val="bg1"/>
                </a:solidFill>
                <a:latin typeface="Lato" panose="020F0502020204030203" pitchFamily="34" charset="77"/>
              </a:rPr>
              <a:t>Diseñadora de Visualizaciones</a:t>
            </a:r>
            <a:endParaRPr lang="es-AR" sz="135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0CA6154-6D38-DDF5-6DF7-1E9D12085055}"/>
              </a:ext>
            </a:extLst>
          </p:cNvPr>
          <p:cNvSpPr/>
          <p:nvPr/>
        </p:nvSpPr>
        <p:spPr>
          <a:xfrm>
            <a:off x="1092200" y="4871300"/>
            <a:ext cx="2385400" cy="936714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320F717-A978-229A-D0D2-0E04FAD3B558}"/>
              </a:ext>
            </a:extLst>
          </p:cNvPr>
          <p:cNvSpPr txBox="1"/>
          <p:nvPr/>
        </p:nvSpPr>
        <p:spPr>
          <a:xfrm>
            <a:off x="1171579" y="4884684"/>
            <a:ext cx="2329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Lato" panose="020F0502020204030203" pitchFamily="34" charset="77"/>
              </a:rPr>
              <a:t>RAMIRO PINEDO </a:t>
            </a:r>
          </a:p>
          <a:p>
            <a:r>
              <a:rPr lang="es-ES" sz="1600" dirty="0" smtClean="0">
                <a:solidFill>
                  <a:schemeClr val="bg1"/>
                </a:solidFill>
                <a:latin typeface="Lato" panose="020F0502020204030203" pitchFamily="34" charset="77"/>
              </a:rPr>
              <a:t>Líder del Proyecto</a:t>
            </a:r>
          </a:p>
          <a:p>
            <a:r>
              <a:rPr lang="es-ES" sz="1600" dirty="0" smtClean="0">
                <a:solidFill>
                  <a:schemeClr val="bg1"/>
                </a:solidFill>
                <a:latin typeface="Lato" panose="020F0502020204030203" pitchFamily="34" charset="77"/>
              </a:rPr>
              <a:t>Comunicador</a:t>
            </a:r>
            <a:endParaRPr lang="es-AR" sz="16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B459D4C-9645-9EE2-75A7-3564DA117F8F}"/>
              </a:ext>
            </a:extLst>
          </p:cNvPr>
          <p:cNvSpPr/>
          <p:nvPr/>
        </p:nvSpPr>
        <p:spPr>
          <a:xfrm>
            <a:off x="3633800" y="4871300"/>
            <a:ext cx="2385400" cy="936714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7B426C-7A1E-72C3-0552-A7658B498FF4}"/>
              </a:ext>
            </a:extLst>
          </p:cNvPr>
          <p:cNvSpPr txBox="1"/>
          <p:nvPr/>
        </p:nvSpPr>
        <p:spPr>
          <a:xfrm>
            <a:off x="3605172" y="4898069"/>
            <a:ext cx="2538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Lato" panose="020F0502020204030203" pitchFamily="34" charset="77"/>
              </a:rPr>
              <a:t>BARBARA RIGONI</a:t>
            </a:r>
          </a:p>
          <a:p>
            <a:r>
              <a:rPr lang="es-ES" sz="1350" dirty="0" smtClean="0">
                <a:solidFill>
                  <a:schemeClr val="bg1"/>
                </a:solidFill>
                <a:latin typeface="Lato" panose="020F0502020204030203" pitchFamily="34" charset="77"/>
              </a:rPr>
              <a:t>Comunicadora Suplente</a:t>
            </a:r>
          </a:p>
          <a:p>
            <a:r>
              <a:rPr lang="es-ES" sz="1350" dirty="0" smtClean="0">
                <a:solidFill>
                  <a:schemeClr val="bg1"/>
                </a:solidFill>
                <a:latin typeface="Lato" panose="020F0502020204030203" pitchFamily="34" charset="77"/>
              </a:rPr>
              <a:t>Diseñadora de Visualizaciones</a:t>
            </a:r>
            <a:endParaRPr lang="es-AR" sz="135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6425314-1500-4912-A856-643D4FF95BD8}"/>
              </a:ext>
            </a:extLst>
          </p:cNvPr>
          <p:cNvSpPr/>
          <p:nvPr/>
        </p:nvSpPr>
        <p:spPr>
          <a:xfrm>
            <a:off x="6175400" y="4871300"/>
            <a:ext cx="2385400" cy="936714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84F1A7-5AD3-C5AE-E58C-91BD60C65CB4}"/>
              </a:ext>
            </a:extLst>
          </p:cNvPr>
          <p:cNvSpPr txBox="1"/>
          <p:nvPr/>
        </p:nvSpPr>
        <p:spPr>
          <a:xfrm>
            <a:off x="6267392" y="4898069"/>
            <a:ext cx="219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Lato" panose="020F0502020204030203" pitchFamily="34" charset="77"/>
              </a:rPr>
              <a:t>CRISTIAN COUTO </a:t>
            </a:r>
          </a:p>
          <a:p>
            <a:r>
              <a:rPr lang="es-ES" sz="1600" dirty="0" smtClean="0">
                <a:solidFill>
                  <a:schemeClr val="bg1"/>
                </a:solidFill>
                <a:latin typeface="Lato" panose="020F0502020204030203" pitchFamily="34" charset="77"/>
              </a:rPr>
              <a:t>Experto en sistemas</a:t>
            </a:r>
          </a:p>
          <a:p>
            <a:r>
              <a:rPr lang="es-ES" sz="1600" dirty="0" smtClean="0">
                <a:solidFill>
                  <a:schemeClr val="bg1"/>
                </a:solidFill>
                <a:latin typeface="Lato" panose="020F0502020204030203" pitchFamily="34" charset="77"/>
              </a:rPr>
              <a:t>Analista de Datos</a:t>
            </a:r>
            <a:endParaRPr lang="es-AR" sz="16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30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21" y="0"/>
            <a:ext cx="2575139" cy="2575139"/>
          </a:xfrm>
          <a:prstGeom prst="ellipse">
            <a:avLst/>
          </a:prstGeom>
          <a:ln w="63500" cap="rnd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29756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814224" y="308295"/>
            <a:ext cx="3060441" cy="2271616"/>
            <a:chOff x="3314362" y="1760090"/>
            <a:chExt cx="2295331" cy="1703712"/>
          </a:xfrm>
        </p:grpSpPr>
        <p:sp>
          <p:nvSpPr>
            <p:cNvPr id="3" name="CuadroTexto 2"/>
            <p:cNvSpPr txBox="1"/>
            <p:nvPr/>
          </p:nvSpPr>
          <p:spPr>
            <a:xfrm>
              <a:off x="3314362" y="2779047"/>
              <a:ext cx="2295331" cy="6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5333" b="1" dirty="0">
                  <a:solidFill>
                    <a:schemeClr val="bg1"/>
                  </a:solidFill>
                  <a:latin typeface="+mj-lt"/>
                  <a:cs typeface="Assistant SemiBold" pitchFamily="2" charset="-79"/>
                </a:rPr>
                <a:t>2024</a:t>
              </a:r>
              <a:endParaRPr lang="es-AR" sz="1867" b="1" dirty="0">
                <a:solidFill>
                  <a:schemeClr val="bg1"/>
                </a:solidFill>
                <a:latin typeface="+mj-lt"/>
                <a:cs typeface="Assistant SemiBold" pitchFamily="2" charset="-79"/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0470" y="1760090"/>
              <a:ext cx="2283115" cy="10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4214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B03D0618-883B-52A5-E2A6-6C31825AD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" t="7941" r="980" b="8435"/>
          <a:stretch/>
        </p:blipFill>
        <p:spPr>
          <a:xfrm>
            <a:off x="0" y="-38101"/>
            <a:ext cx="12204700" cy="6921457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2DAA60A4-CDB4-2C5D-6889-3433E0077078}"/>
              </a:ext>
            </a:extLst>
          </p:cNvPr>
          <p:cNvSpPr/>
          <p:nvPr/>
        </p:nvSpPr>
        <p:spPr>
          <a:xfrm>
            <a:off x="12879" y="-12879"/>
            <a:ext cx="12192000" cy="6896234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C1C506C-D443-07D5-F523-DAC1E318C43A}"/>
              </a:ext>
            </a:extLst>
          </p:cNvPr>
          <p:cNvSpPr/>
          <p:nvPr/>
        </p:nvSpPr>
        <p:spPr>
          <a:xfrm>
            <a:off x="-12879" y="-12880"/>
            <a:ext cx="4076700" cy="6896235"/>
          </a:xfrm>
          <a:prstGeom prst="rect">
            <a:avLst/>
          </a:prstGeom>
          <a:solidFill>
            <a:srgbClr val="D70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364E62-AF84-B87A-482B-06453392CF78}"/>
              </a:ext>
            </a:extLst>
          </p:cNvPr>
          <p:cNvSpPr txBox="1"/>
          <p:nvPr/>
        </p:nvSpPr>
        <p:spPr>
          <a:xfrm>
            <a:off x="354012" y="190500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A7FFCB-9FC3-9624-71EB-343D7F09B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54" t="36726" r="12640" b="33145"/>
          <a:stretch/>
        </p:blipFill>
        <p:spPr>
          <a:xfrm>
            <a:off x="10785475" y="238375"/>
            <a:ext cx="987424" cy="171116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948265" y="2218859"/>
            <a:ext cx="2360425" cy="2038973"/>
            <a:chOff x="3461098" y="2011495"/>
            <a:chExt cx="2302240" cy="1812554"/>
          </a:xfrm>
        </p:grpSpPr>
        <p:sp>
          <p:nvSpPr>
            <p:cNvPr id="9" name="CuadroTexto 8"/>
            <p:cNvSpPr txBox="1"/>
            <p:nvPr/>
          </p:nvSpPr>
          <p:spPr>
            <a:xfrm>
              <a:off x="3468007" y="3139294"/>
              <a:ext cx="2295331" cy="6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5333" b="1" dirty="0">
                  <a:solidFill>
                    <a:schemeClr val="bg1"/>
                  </a:solidFill>
                  <a:latin typeface="+mj-lt"/>
                  <a:cs typeface="Assistant SemiBold" pitchFamily="2" charset="-79"/>
                </a:rPr>
                <a:t>2024</a:t>
              </a:r>
              <a:endParaRPr lang="es-AR" sz="1867" b="1" dirty="0">
                <a:solidFill>
                  <a:schemeClr val="bg1"/>
                </a:solidFill>
                <a:latin typeface="+mj-lt"/>
                <a:cs typeface="Assistant SemiBold" pitchFamily="2" charset="-79"/>
              </a:endParaRPr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098" y="2011495"/>
              <a:ext cx="2283115" cy="1044000"/>
            </a:xfrm>
            <a:prstGeom prst="rect">
              <a:avLst/>
            </a:prstGeom>
          </p:spPr>
        </p:pic>
      </p:grpSp>
      <p:grpSp>
        <p:nvGrpSpPr>
          <p:cNvPr id="11" name="Grupo 10"/>
          <p:cNvGrpSpPr/>
          <p:nvPr/>
        </p:nvGrpSpPr>
        <p:grpSpPr>
          <a:xfrm>
            <a:off x="9601335" y="801806"/>
            <a:ext cx="1993823" cy="1572753"/>
            <a:chOff x="3314362" y="1760090"/>
            <a:chExt cx="2295331" cy="2003006"/>
          </a:xfrm>
        </p:grpSpPr>
        <p:sp>
          <p:nvSpPr>
            <p:cNvPr id="12" name="CuadroTexto 11"/>
            <p:cNvSpPr txBox="1"/>
            <p:nvPr/>
          </p:nvSpPr>
          <p:spPr>
            <a:xfrm>
              <a:off x="3314362" y="2779047"/>
              <a:ext cx="2295331" cy="984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rgbClr val="FF0000"/>
                  </a:solidFill>
                  <a:latin typeface="+mj-lt"/>
                  <a:cs typeface="Assistant SemiBold" pitchFamily="2" charset="-79"/>
                </a:rPr>
                <a:t>2024</a:t>
              </a:r>
              <a:endParaRPr lang="es-AR" sz="1000" b="1" dirty="0">
                <a:solidFill>
                  <a:srgbClr val="FF0000"/>
                </a:solidFill>
                <a:latin typeface="+mj-lt"/>
                <a:cs typeface="Assistant SemiBold" pitchFamily="2" charset="-79"/>
              </a:endParaRPr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0470" y="1760090"/>
              <a:ext cx="2283115" cy="1044000"/>
            </a:xfrm>
            <a:prstGeom prst="rect">
              <a:avLst/>
            </a:prstGeom>
            <a:solidFill>
              <a:srgbClr val="FF0000"/>
            </a:solidFill>
          </p:spPr>
        </p:pic>
      </p:grpSp>
    </p:spTree>
    <p:extLst>
      <p:ext uri="{BB962C8B-B14F-4D97-AF65-F5344CB8AC3E}">
        <p14:creationId xmlns:p14="http://schemas.microsoft.com/office/powerpoint/2010/main" val="805763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191" y="96254"/>
            <a:ext cx="942535" cy="4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22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34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6614386" y="1717483"/>
            <a:ext cx="5152445" cy="47177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518" y="1799677"/>
            <a:ext cx="4624180" cy="4556673"/>
          </a:xfrm>
          <a:prstGeom prst="ellipse">
            <a:avLst/>
          </a:prstGeom>
          <a:ln w="63500" cap="rnd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45" y="244740"/>
            <a:ext cx="1019786" cy="1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82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E423729-96F7-B922-19A2-F3AD1CBAEC71}"/>
              </a:ext>
            </a:extLst>
          </p:cNvPr>
          <p:cNvSpPr txBox="1"/>
          <p:nvPr/>
        </p:nvSpPr>
        <p:spPr>
          <a:xfrm>
            <a:off x="977900" y="8382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D70007"/>
                </a:solidFill>
                <a:latin typeface="Lato" panose="020F0502020204030203" pitchFamily="34" charset="77"/>
              </a:rPr>
              <a:t>Ventas del mes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FEAA0B47-D0C4-2F87-7FCE-D3C752766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181544"/>
              </p:ext>
            </p:extLst>
          </p:nvPr>
        </p:nvGraphicFramePr>
        <p:xfrm>
          <a:off x="8669338" y="1879601"/>
          <a:ext cx="2176462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6ACCB4B-43E1-CC05-B20F-5E63D2DC0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561651"/>
              </p:ext>
            </p:extLst>
          </p:nvPr>
        </p:nvGraphicFramePr>
        <p:xfrm>
          <a:off x="1379538" y="1917701"/>
          <a:ext cx="2176462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23D3A63A-8007-B952-593D-5AC694DE1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462285"/>
              </p:ext>
            </p:extLst>
          </p:nvPr>
        </p:nvGraphicFramePr>
        <p:xfrm>
          <a:off x="5007769" y="1879601"/>
          <a:ext cx="2176462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9FF45A62-F35D-BFE9-5E28-6878B6B8BF5E}"/>
              </a:ext>
            </a:extLst>
          </p:cNvPr>
          <p:cNvSpPr txBox="1"/>
          <p:nvPr/>
        </p:nvSpPr>
        <p:spPr>
          <a:xfrm>
            <a:off x="9347200" y="271815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606060"/>
                </a:solidFill>
                <a:latin typeface="Lato" panose="020F0502020204030203" pitchFamily="34" charset="77"/>
              </a:rPr>
              <a:t>25%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83140B-49C7-75C3-9B79-05DB7E142452}"/>
              </a:ext>
            </a:extLst>
          </p:cNvPr>
          <p:cNvSpPr txBox="1"/>
          <p:nvPr/>
        </p:nvSpPr>
        <p:spPr>
          <a:xfrm>
            <a:off x="2057400" y="273103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606060"/>
                </a:solidFill>
                <a:latin typeface="Lato" panose="020F0502020204030203" pitchFamily="34" charset="77"/>
              </a:rPr>
              <a:t>75%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BBBF692-7646-4D5D-D97E-3DF1DF4B1E1E}"/>
              </a:ext>
            </a:extLst>
          </p:cNvPr>
          <p:cNvSpPr txBox="1"/>
          <p:nvPr/>
        </p:nvSpPr>
        <p:spPr>
          <a:xfrm>
            <a:off x="5676900" y="271815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606060"/>
                </a:solidFill>
                <a:latin typeface="Lato" panose="020F0502020204030203" pitchFamily="34" charset="77"/>
              </a:rPr>
              <a:t>50%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2710EE9-D482-02EE-24F8-4D4CD9574C44}"/>
              </a:ext>
            </a:extLst>
          </p:cNvPr>
          <p:cNvSpPr txBox="1"/>
          <p:nvPr/>
        </p:nvSpPr>
        <p:spPr>
          <a:xfrm>
            <a:off x="4999038" y="4405283"/>
            <a:ext cx="24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rgbClr val="D70007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E08459A-695A-8B8E-13B8-BB82E181BB03}"/>
              </a:ext>
            </a:extLst>
          </p:cNvPr>
          <p:cNvSpPr txBox="1"/>
          <p:nvPr/>
        </p:nvSpPr>
        <p:spPr>
          <a:xfrm>
            <a:off x="8643938" y="4405283"/>
            <a:ext cx="24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rgbClr val="D70007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DEA3C7-DAB8-3D80-37D3-0D5F63D29AD8}"/>
              </a:ext>
            </a:extLst>
          </p:cNvPr>
          <p:cNvSpPr txBox="1"/>
          <p:nvPr/>
        </p:nvSpPr>
        <p:spPr>
          <a:xfrm>
            <a:off x="4734719" y="4902200"/>
            <a:ext cx="286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53A08E1-7C30-1217-56CE-54931AAF6ECB}"/>
              </a:ext>
            </a:extLst>
          </p:cNvPr>
          <p:cNvSpPr txBox="1"/>
          <p:nvPr/>
        </p:nvSpPr>
        <p:spPr>
          <a:xfrm>
            <a:off x="8381207" y="4902200"/>
            <a:ext cx="286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539FD73-F7DC-ADCA-54A1-F128FE0E5375}"/>
              </a:ext>
            </a:extLst>
          </p:cNvPr>
          <p:cNvSpPr txBox="1"/>
          <p:nvPr/>
        </p:nvSpPr>
        <p:spPr>
          <a:xfrm>
            <a:off x="1315859" y="4405283"/>
            <a:ext cx="24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D70007"/>
                </a:solidFill>
                <a:latin typeface="Lato" panose="020F0502020204030203" pitchFamily="34" charset="77"/>
              </a:rPr>
              <a:t>Commodo </a:t>
            </a:r>
            <a:r>
              <a:rPr lang="es-AR" dirty="0" err="1">
                <a:solidFill>
                  <a:srgbClr val="D70007"/>
                </a:solidFill>
                <a:latin typeface="Lato" panose="020F0502020204030203" pitchFamily="34" charset="77"/>
              </a:rPr>
              <a:t>consequat</a:t>
            </a:r>
            <a:endParaRPr lang="es-AR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7B4112B-F425-0C1E-8E79-78A78ABE3274}"/>
              </a:ext>
            </a:extLst>
          </p:cNvPr>
          <p:cNvSpPr txBox="1"/>
          <p:nvPr/>
        </p:nvSpPr>
        <p:spPr>
          <a:xfrm>
            <a:off x="1059478" y="4902200"/>
            <a:ext cx="286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Lorem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ipsum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dolor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sit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amet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consectetuer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adipiscing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elit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, sed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diam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nonummy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nibh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euismod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tincidunt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ut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laoreet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dolore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magna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aliquam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erat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 </a:t>
            </a:r>
            <a:r>
              <a:rPr lang="es-AR" sz="1200" dirty="0" err="1">
                <a:solidFill>
                  <a:srgbClr val="606060"/>
                </a:solidFill>
                <a:latin typeface="Lato Light" panose="020F0302020204030203" pitchFamily="34" charset="77"/>
              </a:rPr>
              <a:t>volutpat</a:t>
            </a:r>
            <a:r>
              <a:rPr lang="es-AR" sz="1200" dirty="0">
                <a:solidFill>
                  <a:srgbClr val="606060"/>
                </a:solidFill>
                <a:latin typeface="Lato Light" panose="020F0302020204030203" pitchFamily="34" charset="77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CCDDCE-67DF-B58C-8927-A52C8B576AD7}"/>
              </a:ext>
            </a:extLst>
          </p:cNvPr>
          <p:cNvSpPr txBox="1"/>
          <p:nvPr/>
        </p:nvSpPr>
        <p:spPr>
          <a:xfrm>
            <a:off x="914264" y="185311"/>
            <a:ext cx="209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D70007"/>
                </a:solidFill>
                <a:latin typeface="Lato Light" panose="020F0302020204030203" pitchFamily="34" charset="77"/>
              </a:rPr>
              <a:t>NOMBRE DEL PROYECTO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0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7B4DA85-1E41-722D-E799-4A925D5B807F}"/>
              </a:ext>
            </a:extLst>
          </p:cNvPr>
          <p:cNvSpPr txBox="1"/>
          <p:nvPr/>
        </p:nvSpPr>
        <p:spPr>
          <a:xfrm>
            <a:off x="508000" y="596955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Lato Light" panose="020F0302020204030203" pitchFamily="34" charset="77"/>
              </a:rPr>
              <a:t>DD/MM/AA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D17532-19C4-8444-9A15-A523EADAA096}"/>
              </a:ext>
            </a:extLst>
          </p:cNvPr>
          <p:cNvSpPr txBox="1"/>
          <p:nvPr/>
        </p:nvSpPr>
        <p:spPr>
          <a:xfrm>
            <a:off x="520700" y="30988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Lato" panose="020F0502020204030203" pitchFamily="34" charset="77"/>
              </a:rPr>
              <a:t>Muchas gracias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D4AE41-1FE9-87A4-63E3-50CD2F782107}"/>
              </a:ext>
            </a:extLst>
          </p:cNvPr>
          <p:cNvSpPr txBox="1"/>
          <p:nvPr/>
        </p:nvSpPr>
        <p:spPr>
          <a:xfrm>
            <a:off x="533400" y="3485634"/>
            <a:ext cx="15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Lato Light" panose="020F0302020204030203" pitchFamily="34" charset="77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337065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7A32E2F-A4AD-82D6-5C34-DEB66AE2C2E9}"/>
              </a:ext>
            </a:extLst>
          </p:cNvPr>
          <p:cNvSpPr txBox="1"/>
          <p:nvPr/>
        </p:nvSpPr>
        <p:spPr>
          <a:xfrm>
            <a:off x="802054" y="1159545"/>
            <a:ext cx="381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D70007"/>
                </a:solidFill>
                <a:latin typeface="Lato" panose="020F0502020204030203" pitchFamily="34" charset="77"/>
              </a:rPr>
              <a:t>01. </a:t>
            </a:r>
            <a:r>
              <a:rPr lang="es-AR" sz="28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Introducción</a:t>
            </a:r>
            <a:endParaRPr lang="es-AR" sz="28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9D7329-1BEB-8EF4-AB91-310367D63F84}"/>
              </a:ext>
            </a:extLst>
          </p:cNvPr>
          <p:cNvSpPr txBox="1"/>
          <p:nvPr/>
        </p:nvSpPr>
        <p:spPr>
          <a:xfrm>
            <a:off x="988282" y="1773612"/>
            <a:ext cx="91826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En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este PPT estaremos plasmando el trabajo del equipo. Desde el inicio del proyecto, los </a:t>
            </a:r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desafíos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atravesados y las conclusiones arrojadas tras los análisis, transformaciones y visualizaciones de los datos </a:t>
            </a:r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proporcionados en su origen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por la empresa </a:t>
            </a:r>
            <a:r>
              <a:rPr lang="es-ES" sz="20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NEWSAN.</a:t>
            </a:r>
            <a:endParaRPr lang="es-AR" sz="2000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02054" y="2945230"/>
            <a:ext cx="2122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AR" sz="2800" b="1" dirty="0" smtClean="0">
                <a:solidFill>
                  <a:srgbClr val="D70007"/>
                </a:solidFill>
                <a:latin typeface="Lato" panose="020F0502020204030203" pitchFamily="34" charset="77"/>
              </a:rPr>
              <a:t>02. Objetivos </a:t>
            </a:r>
            <a:endParaRPr lang="es-AR" sz="2800" b="1" dirty="0">
              <a:solidFill>
                <a:srgbClr val="D70007"/>
              </a:solidFill>
              <a:latin typeface="Lato" panose="020F0502020204030203" pitchFamily="34" charset="77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88282" y="3468450"/>
            <a:ext cx="8816899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u="sng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Los objetivos son: </a:t>
            </a:r>
          </a:p>
          <a:p>
            <a:r>
              <a:rPr lang="es-ES" dirty="0">
                <a:solidFill>
                  <a:srgbClr val="D70007"/>
                </a:solidFill>
                <a:latin typeface="Lato Light" panose="020F0302020204030203" pitchFamily="34" charset="77"/>
              </a:rPr>
              <a:t> </a:t>
            </a:r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➔	Procesar y analizar todos los datos disponibles para identificar indicadores clave relevantes en la planificación de la rotación del personal, basándonos en el análisis individual de cada puesto.</a:t>
            </a:r>
          </a:p>
          <a:p>
            <a:r>
              <a:rPr lang="es-ES" sz="2000" dirty="0">
                <a:solidFill>
                  <a:srgbClr val="D70007"/>
                </a:solidFill>
                <a:latin typeface="Lato Light" panose="020F0302020204030203" pitchFamily="34" charset="77"/>
              </a:rPr>
              <a:t>➔	Identificar las posibles combinaciones de puestos de trabajo para minimizar el riesgo ergonómico.</a:t>
            </a:r>
          </a:p>
          <a:p>
            <a:endParaRPr lang="es-AR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540" y="70336"/>
            <a:ext cx="1004322" cy="4361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27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  <p:sp>
        <p:nvSpPr>
          <p:cNvPr id="10" name="Marcador de número de diapositiva 1"/>
          <p:cNvSpPr txBox="1">
            <a:spLocks/>
          </p:cNvSpPr>
          <p:nvPr/>
        </p:nvSpPr>
        <p:spPr>
          <a:xfrm>
            <a:off x="9144001" y="6394399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200" dirty="0">
                <a:latin typeface="Assistant Medium" pitchFamily="2" charset="-79"/>
                <a:cs typeface="Assistant Medium" pitchFamily="2" charset="-79"/>
              </a:rPr>
              <a:t>4</a:t>
            </a:r>
            <a:endParaRPr lang="es-AR" sz="1200" dirty="0">
              <a:latin typeface="Assistant Medium" pitchFamily="2" charset="-79"/>
              <a:cs typeface="Assistant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7222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168853" y="6384486"/>
            <a:ext cx="2743200" cy="365125"/>
          </a:xfrm>
        </p:spPr>
        <p:txBody>
          <a:bodyPr vert="horz" lIns="121920" tIns="60960" rIns="121920" bIns="60960" rtlCol="0" anchor="ctr"/>
          <a:lstStyle/>
          <a:p>
            <a:fld id="{7AA705C7-EE80-430C-BD13-32B2D5EB40D3}" type="slidenum">
              <a:rPr lang="es-AR">
                <a:solidFill>
                  <a:srgbClr val="FF0000"/>
                </a:solidFill>
                <a:latin typeface="Assistant Medium" pitchFamily="2" charset="-79"/>
                <a:cs typeface="Assistant Medium" pitchFamily="2" charset="-79"/>
              </a:rPr>
              <a:pPr/>
              <a:t>5</a:t>
            </a:fld>
            <a:endParaRPr lang="es-AR" dirty="0">
              <a:solidFill>
                <a:srgbClr val="FF0000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6" y="196207"/>
            <a:ext cx="963515" cy="132486"/>
          </a:xfrm>
          <a:prstGeom prst="rect">
            <a:avLst/>
          </a:prstGeom>
        </p:spPr>
      </p:pic>
      <p:pic>
        <p:nvPicPr>
          <p:cNvPr id="7" name="Imagen 6" descr="NewSan salio a desmetir el informe de Lanata | Cronicas Fueguina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94" y="763663"/>
            <a:ext cx="5243971" cy="383356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0E22E53-E3F7-1437-652D-586BDC99A7F8}"/>
              </a:ext>
            </a:extLst>
          </p:cNvPr>
          <p:cNvSpPr txBox="1"/>
          <p:nvPr/>
        </p:nvSpPr>
        <p:spPr>
          <a:xfrm>
            <a:off x="647144" y="1344007"/>
            <a:ext cx="6372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 smtClean="0">
                <a:solidFill>
                  <a:srgbClr val="FF0000"/>
                </a:solidFill>
                <a:latin typeface="Lato" panose="020F0502020204030203" pitchFamily="34" charset="77"/>
              </a:rPr>
              <a:t>03. Reseña Histórica de la Empresa </a:t>
            </a:r>
            <a:endParaRPr lang="es-AR" sz="2800" b="1" dirty="0">
              <a:solidFill>
                <a:srgbClr val="FF0000"/>
              </a:solidFill>
              <a:latin typeface="Lato" panose="020F0502020204030203" pitchFamily="34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8DB5F6-929A-32CA-87B8-D845F448643D}"/>
              </a:ext>
            </a:extLst>
          </p:cNvPr>
          <p:cNvSpPr txBox="1"/>
          <p:nvPr/>
        </p:nvSpPr>
        <p:spPr>
          <a:xfrm>
            <a:off x="796692" y="2201549"/>
            <a:ext cx="57869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FF0000"/>
                </a:solidFill>
                <a:latin typeface="Lato Light" panose="020F0302020204030203" pitchFamily="34" charset="77"/>
              </a:rPr>
              <a:t>Newsan es el grupo económico más importante de la Argentina, líder en la fabricación, comercialización y distribución electrónica de consumo y alimentos, con presencia nacional e internacional. Fundada en 1987, la compañía cuenta con una amplia gama de productos en las categorías de TV, Audio, Línea Blanca, Aire Acondicionado y Pequeños Electrodomésticos, entre otros, bajo marcas propias como NOBLEX, ATMA, PHILCO, SIAM y marcas internacionales de las cuales es representante estratégico</a:t>
            </a:r>
            <a:r>
              <a:rPr lang="es-ES" dirty="0" smtClean="0">
                <a:solidFill>
                  <a:srgbClr val="FF0000"/>
                </a:solidFill>
                <a:latin typeface="Lato Light" panose="020F0302020204030203" pitchFamily="34" charset="77"/>
              </a:rPr>
              <a:t>.</a:t>
            </a:r>
            <a:endParaRPr lang="es-ES" dirty="0">
              <a:solidFill>
                <a:srgbClr val="FF0000"/>
              </a:solidFill>
              <a:latin typeface="Lato Light" panose="020F0302020204030203" pitchFamily="34" charset="77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96693" y="4778150"/>
            <a:ext cx="10564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S" dirty="0">
                <a:solidFill>
                  <a:srgbClr val="FF0000"/>
                </a:solidFill>
                <a:latin typeface="Lato Light" panose="020F0302020204030203" pitchFamily="34" charset="77"/>
              </a:rPr>
              <a:t>Con un enfoque en la innovación, la calidad, el compromiso con el medio ambiente, Newsan se ha convertido en un referente en el mercado, ofreciendo productos de alta calidad y valor agregado. Con más de 9300 empleados y 6 plantas productivas en la Argentina en Buenos Aires y Tierra del Fuego, Newsan mejora la vida de las personas a través de productos y servicios de vanguardia.</a:t>
            </a:r>
            <a:endParaRPr lang="es-AR" dirty="0">
              <a:solidFill>
                <a:srgbClr val="FF0000"/>
              </a:solidFill>
              <a:latin typeface="Lato Light" panose="020F0302020204030203" pitchFamily="34" charset="77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051CA5D-4E46-BE24-D32C-35D8CC7C7F26}"/>
              </a:ext>
            </a:extLst>
          </p:cNvPr>
          <p:cNvSpPr txBox="1"/>
          <p:nvPr/>
        </p:nvSpPr>
        <p:spPr>
          <a:xfrm>
            <a:off x="871635" y="172448"/>
            <a:ext cx="327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rgbClr val="D70007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rgbClr val="D70007"/>
              </a:solidFill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90642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90" y="562708"/>
            <a:ext cx="5905458" cy="58240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C2386B-26E1-D47A-9640-1D7309C2919D}"/>
              </a:ext>
            </a:extLst>
          </p:cNvPr>
          <p:cNvSpPr txBox="1"/>
          <p:nvPr/>
        </p:nvSpPr>
        <p:spPr>
          <a:xfrm>
            <a:off x="818241" y="1324317"/>
            <a:ext cx="2608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Lato" panose="020F0502020204030203" pitchFamily="34" charset="77"/>
              </a:rPr>
              <a:t>04. SRPINT 1</a:t>
            </a:r>
            <a:endParaRPr lang="es-AR" sz="24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CF565B-6957-2AA6-7AF0-7311AE7E2C70}"/>
              </a:ext>
            </a:extLst>
          </p:cNvPr>
          <p:cNvSpPr txBox="1"/>
          <p:nvPr/>
        </p:nvSpPr>
        <p:spPr>
          <a:xfrm>
            <a:off x="914263" y="177794"/>
            <a:ext cx="3066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solidFill>
                  <a:schemeClr val="bg1"/>
                </a:solidFill>
                <a:latin typeface="Lato Light" panose="020F0302020204030203" pitchFamily="34" charset="77"/>
              </a:rPr>
              <a:t>PROYECTO de Análisis de datos Ergonómicos</a:t>
            </a:r>
            <a:endParaRPr lang="es-AR" sz="12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4234" y="1676693"/>
            <a:ext cx="5589563" cy="3647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Confirmación 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equipos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>
              <a:solidFill>
                <a:schemeClr val="bg1"/>
              </a:solidFill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Creación de grupos 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WhatsApp.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Creación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 espacios en Google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Drive.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Reuniones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por Google </a:t>
            </a:r>
            <a:r>
              <a:rPr lang="es-AR" sz="2000" b="1" dirty="0" err="1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Meet</a:t>
            </a:r>
            <a:r>
              <a:rPr lang="es-AR" sz="2000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 smtClean="0">
              <a:solidFill>
                <a:schemeClr val="bg1"/>
              </a:solidFill>
              <a:latin typeface="Lato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Creación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 repositorios en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Creación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del diagrama 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es-AR" sz="2000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>
              <a:solidFill>
                <a:schemeClr val="bg1"/>
              </a:solidFill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Herramientas a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utilizar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Documentación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presentación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Diccionario de datos</a:t>
            </a:r>
            <a:r>
              <a:rPr lang="es-AR" sz="2000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Análisis </a:t>
            </a:r>
            <a:r>
              <a:rPr lang="es-AR" sz="2000" b="1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exploratorio de </a:t>
            </a:r>
            <a:r>
              <a:rPr lang="es-AR" sz="2000" b="1" dirty="0" smtClean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datos</a:t>
            </a:r>
            <a:r>
              <a:rPr lang="es-AR" sz="2000" dirty="0">
                <a:solidFill>
                  <a:schemeClr val="bg1"/>
                </a:solidFill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000" dirty="0">
              <a:solidFill>
                <a:schemeClr val="bg1"/>
              </a:solidFill>
              <a:effectLst/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914264" cy="943520"/>
          </a:xfrm>
          <a:prstGeom prst="rect">
            <a:avLst/>
          </a:prstGeom>
        </p:spPr>
      </p:pic>
      <p:pic>
        <p:nvPicPr>
          <p:cNvPr id="7" name="Google Shape;27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6032" y="5906832"/>
            <a:ext cx="762664" cy="736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8" name="Google Shape;2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6196" y="5951565"/>
            <a:ext cx="784643" cy="69140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50" y="5906833"/>
            <a:ext cx="736134" cy="73613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32" y="5822509"/>
            <a:ext cx="1336361" cy="90478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93" y="5845757"/>
            <a:ext cx="870343" cy="8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54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13373"/>
          <a:stretch/>
        </p:blipFill>
        <p:spPr>
          <a:xfrm>
            <a:off x="154744" y="59394"/>
            <a:ext cx="10114671" cy="663975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32258" y="239150"/>
            <a:ext cx="669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Tablero TRELLO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67" y="270869"/>
            <a:ext cx="582892" cy="58289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932258" y="765475"/>
            <a:ext cx="9594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rgbClr val="FF0000"/>
                </a:solidFill>
                <a:latin typeface="Lato Light" panose="020F0302020204030203"/>
              </a:rPr>
              <a:t>Es </a:t>
            </a:r>
            <a:r>
              <a:rPr lang="es-ES" dirty="0">
                <a:solidFill>
                  <a:srgbClr val="FF0000"/>
                </a:solidFill>
                <a:latin typeface="Lato Light" panose="020F0302020204030203"/>
              </a:rPr>
              <a:t>una herramienta visual que permite </a:t>
            </a:r>
            <a:r>
              <a:rPr lang="es-ES" dirty="0" smtClean="0">
                <a:solidFill>
                  <a:srgbClr val="FF0000"/>
                </a:solidFill>
                <a:latin typeface="Lato Light" panose="020F0302020204030203"/>
              </a:rPr>
              <a:t>a un equipos </a:t>
            </a:r>
            <a:r>
              <a:rPr lang="es-ES" dirty="0">
                <a:solidFill>
                  <a:srgbClr val="FF0000"/>
                </a:solidFill>
                <a:latin typeface="Lato Light" panose="020F0302020204030203"/>
              </a:rPr>
              <a:t>gestionar cualquier tipo de proyecto y flujo de trabajo, así como supervisar tareas. Añade archivos, checklists o incluso automatizaciones: </a:t>
            </a:r>
            <a:r>
              <a:rPr lang="es-ES" dirty="0" smtClean="0">
                <a:solidFill>
                  <a:srgbClr val="FF0000"/>
                </a:solidFill>
                <a:latin typeface="Lato Light" panose="020F0302020204030203"/>
              </a:rPr>
              <a:t>personalizando </a:t>
            </a:r>
            <a:r>
              <a:rPr lang="es-ES" dirty="0">
                <a:solidFill>
                  <a:srgbClr val="FF0000"/>
                </a:solidFill>
                <a:latin typeface="Lato Light" panose="020F0302020204030203"/>
              </a:rPr>
              <a:t>todo según las necesidades </a:t>
            </a:r>
            <a:r>
              <a:rPr lang="es-ES" dirty="0" smtClean="0">
                <a:solidFill>
                  <a:srgbClr val="FF0000"/>
                </a:solidFill>
                <a:latin typeface="Lato Light" panose="020F0302020204030203"/>
              </a:rPr>
              <a:t>del proyecto y del equipo de trabajo</a:t>
            </a:r>
            <a:endParaRPr lang="es-AR" sz="1600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70" y="1857312"/>
            <a:ext cx="9104932" cy="46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1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r="13373"/>
          <a:stretch/>
        </p:blipFill>
        <p:spPr>
          <a:xfrm>
            <a:off x="154744" y="59394"/>
            <a:ext cx="10114671" cy="663975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32258" y="239150"/>
            <a:ext cx="669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Tablero TRELLO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67" y="270869"/>
            <a:ext cx="582892" cy="58289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34" y="1133980"/>
            <a:ext cx="9340948" cy="507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39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0" y="943520"/>
            <a:ext cx="12192000" cy="5540184"/>
          </a:xfrm>
          <a:prstGeom prst="roundRect">
            <a:avLst>
              <a:gd name="adj" fmla="val 10718"/>
            </a:avLst>
          </a:prstGeom>
          <a:solidFill>
            <a:srgbClr val="D70007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CuadroTexto 3"/>
          <p:cNvSpPr txBox="1"/>
          <p:nvPr/>
        </p:nvSpPr>
        <p:spPr>
          <a:xfrm>
            <a:off x="1932258" y="239150"/>
            <a:ext cx="669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u="sng" dirty="0" smtClean="0">
                <a:solidFill>
                  <a:srgbClr val="FF0000"/>
                </a:solidFill>
                <a:latin typeface="Lato Light" panose="020F0302020204030203"/>
              </a:rPr>
              <a:t>Repositorio GITHUB</a:t>
            </a:r>
            <a:endParaRPr lang="es-AR" sz="3600" b="1" u="sng" dirty="0">
              <a:solidFill>
                <a:srgbClr val="FF0000"/>
              </a:solidFill>
              <a:latin typeface="Lato Light" panose="020F0302020204030203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64" cy="943520"/>
          </a:xfrm>
          <a:prstGeom prst="rect">
            <a:avLst/>
          </a:prstGeom>
        </p:spPr>
      </p:pic>
      <p:pic>
        <p:nvPicPr>
          <p:cNvPr id="8" name="Imagen 7" descr="GitHub und ‚Social Coding': Neue Formen der Softwareentwicklung und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238" y="4069391"/>
            <a:ext cx="3760762" cy="169921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53" y="1219123"/>
            <a:ext cx="7833485" cy="4995572"/>
          </a:xfrm>
          <a:prstGeom prst="rect">
            <a:avLst/>
          </a:prstGeom>
        </p:spPr>
      </p:pic>
      <p:pic>
        <p:nvPicPr>
          <p:cNvPr id="9" name="Google Shape;2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8051" y="288387"/>
            <a:ext cx="795444" cy="5478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</p:pic>
      <p:sp>
        <p:nvSpPr>
          <p:cNvPr id="5" name="CuadroTexto 4"/>
          <p:cNvSpPr txBox="1"/>
          <p:nvPr/>
        </p:nvSpPr>
        <p:spPr>
          <a:xfrm>
            <a:off x="8623496" y="1317597"/>
            <a:ext cx="33762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Lato Light" panose="020F0302020204030203"/>
              </a:rPr>
              <a:t>GitHub es una plataforma donde </a:t>
            </a:r>
            <a:r>
              <a:rPr lang="es-ES" dirty="0" smtClean="0">
                <a:latin typeface="Lato Light" panose="020F0302020204030203"/>
              </a:rPr>
              <a:t> se puede almacenar</a:t>
            </a:r>
            <a:r>
              <a:rPr lang="es-ES" dirty="0">
                <a:latin typeface="Lato Light" panose="020F0302020204030203"/>
              </a:rPr>
              <a:t>, compartir y trabajar junto con otros usuarios para </a:t>
            </a:r>
            <a:r>
              <a:rPr lang="es-ES" dirty="0" smtClean="0">
                <a:latin typeface="Lato Light" panose="020F0302020204030203"/>
              </a:rPr>
              <a:t>escribir los código utilizados. </a:t>
            </a:r>
          </a:p>
          <a:p>
            <a:pPr algn="just"/>
            <a:r>
              <a:rPr lang="es-ES" dirty="0" smtClean="0">
                <a:latin typeface="Lato Light" panose="020F0302020204030203"/>
              </a:rPr>
              <a:t>Almacenar estos código </a:t>
            </a:r>
            <a:r>
              <a:rPr lang="es-ES" dirty="0">
                <a:latin typeface="Lato Light" panose="020F0302020204030203"/>
              </a:rPr>
              <a:t>en un "repositorio" </a:t>
            </a:r>
            <a:r>
              <a:rPr lang="es-ES" dirty="0" smtClean="0">
                <a:latin typeface="Lato Light" panose="020F0302020204030203"/>
              </a:rPr>
              <a:t>permite</a:t>
            </a:r>
            <a:r>
              <a:rPr lang="es-ES" dirty="0">
                <a:latin typeface="Lato Light" panose="020F0302020204030203"/>
              </a:rPr>
              <a:t>: Presentar o compartir el trabajo. Seguir y administrar los cambios </a:t>
            </a:r>
            <a:r>
              <a:rPr lang="es-ES" dirty="0" smtClean="0">
                <a:latin typeface="Lato Light" panose="020F0302020204030203"/>
              </a:rPr>
              <a:t>a </a:t>
            </a:r>
            <a:r>
              <a:rPr lang="es-ES" dirty="0">
                <a:latin typeface="Lato Light" panose="020F0302020204030203"/>
              </a:rPr>
              <a:t>lo largo del tiempo.</a:t>
            </a:r>
            <a:endParaRPr lang="es-AR" dirty="0">
              <a:latin typeface="Lato Light" panose="020F03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374559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374C34AD660F42BD0F1F69922C3930" ma:contentTypeVersion="12" ma:contentTypeDescription="Crear nuevo documento." ma:contentTypeScope="" ma:versionID="7d16ac40a8f1aa2d63a1f489215eebb5">
  <xsd:schema xmlns:xsd="http://www.w3.org/2001/XMLSchema" xmlns:xs="http://www.w3.org/2001/XMLSchema" xmlns:p="http://schemas.microsoft.com/office/2006/metadata/properties" xmlns:ns2="e9d03810-18dc-4ea7-a0b3-a8b591699bfd" xmlns:ns3="9a0aeee1-ee6e-4139-8f55-368d129b7296" targetNamespace="http://schemas.microsoft.com/office/2006/metadata/properties" ma:root="true" ma:fieldsID="f0a1e32da2d3551440c970e4cc8cb4a2" ns2:_="" ns3:_="">
    <xsd:import namespace="e9d03810-18dc-4ea7-a0b3-a8b591699bfd"/>
    <xsd:import namespace="9a0aeee1-ee6e-4139-8f55-368d129b72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03810-18dc-4ea7-a0b3-a8b591699b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3a7d435f-bc0a-452e-b7b2-4cb57826a0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0aeee1-ee6e-4139-8f55-368d129b7296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56f5a4d-e3da-42fb-8ea1-85d79f0350eb}" ma:internalName="TaxCatchAll" ma:showField="CatchAllData" ma:web="9a0aeee1-ee6e-4139-8f55-368d129b72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0aeee1-ee6e-4139-8f55-368d129b7296" xsi:nil="true"/>
    <lcf76f155ced4ddcb4097134ff3c332f xmlns="e9d03810-18dc-4ea7-a0b3-a8b591699bf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A56367-5D1B-4D05-B16E-73F4749B16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03810-18dc-4ea7-a0b3-a8b591699bfd"/>
    <ds:schemaRef ds:uri="9a0aeee1-ee6e-4139-8f55-368d129b72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DF3C09-D142-4CA7-A895-5053D4953CAC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9a0aeee1-ee6e-4139-8f55-368d129b7296"/>
    <ds:schemaRef ds:uri="http://schemas.microsoft.com/office/infopath/2007/PartnerControls"/>
    <ds:schemaRef ds:uri="e9d03810-18dc-4ea7-a0b3-a8b591699bfd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20C9928-94CA-4208-A35E-D67712DBCE8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26e4c1-5892-497a-b9da-ee493c9f0364}" enabled="0" method="" siteId="{d026e4c1-5892-497a-b9da-ee493c9f036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860</Words>
  <Application>Microsoft Office PowerPoint</Application>
  <PresentationFormat>Panorámica</PresentationFormat>
  <Paragraphs>148</Paragraphs>
  <Slides>36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5" baseType="lpstr">
      <vt:lpstr>Arial</vt:lpstr>
      <vt:lpstr>Assistant Medium</vt:lpstr>
      <vt:lpstr>Assistant SemiBold</vt:lpstr>
      <vt:lpstr>Calibri</vt:lpstr>
      <vt:lpstr>Calibri Light</vt:lpstr>
      <vt:lpstr>Lato</vt:lpstr>
      <vt:lpstr>Lato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Rotman, Julieta  (BUE-FUB)</dc:creator>
  <cp:lastModifiedBy>Bel</cp:lastModifiedBy>
  <cp:revision>110</cp:revision>
  <dcterms:created xsi:type="dcterms:W3CDTF">2024-07-30T13:30:57Z</dcterms:created>
  <dcterms:modified xsi:type="dcterms:W3CDTF">2024-11-26T00:09:16Z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0x01010023374C34AD660F42BD0F1F69922C3930</vt:lpwstr>
  </property>
</Properties>
</file>